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82" r:id="rId3"/>
    <p:sldId id="259" r:id="rId4"/>
    <p:sldId id="261" r:id="rId5"/>
    <p:sldId id="283" r:id="rId6"/>
    <p:sldId id="269" r:id="rId7"/>
    <p:sldId id="270" r:id="rId8"/>
    <p:sldId id="271" r:id="rId9"/>
    <p:sldId id="291" r:id="rId10"/>
    <p:sldId id="292" r:id="rId11"/>
    <p:sldId id="293" r:id="rId12"/>
    <p:sldId id="311" r:id="rId13"/>
    <p:sldId id="303" r:id="rId14"/>
    <p:sldId id="273" r:id="rId15"/>
    <p:sldId id="294" r:id="rId16"/>
    <p:sldId id="304" r:id="rId17"/>
    <p:sldId id="305" r:id="rId18"/>
    <p:sldId id="307" r:id="rId19"/>
    <p:sldId id="308" r:id="rId20"/>
    <p:sldId id="309" r:id="rId21"/>
    <p:sldId id="310" r:id="rId22"/>
    <p:sldId id="274" r:id="rId23"/>
    <p:sldId id="295" r:id="rId24"/>
    <p:sldId id="296" r:id="rId25"/>
    <p:sldId id="279" r:id="rId26"/>
    <p:sldId id="287" r:id="rId27"/>
    <p:sldId id="288" r:id="rId28"/>
    <p:sldId id="286" r:id="rId29"/>
    <p:sldId id="263" r:id="rId30"/>
    <p:sldId id="297" r:id="rId31"/>
    <p:sldId id="298" r:id="rId32"/>
    <p:sldId id="299" r:id="rId33"/>
    <p:sldId id="312" r:id="rId34"/>
    <p:sldId id="264" r:id="rId35"/>
    <p:sldId id="301" r:id="rId36"/>
    <p:sldId id="302" r:id="rId37"/>
    <p:sldId id="267" r:id="rId38"/>
    <p:sldId id="289" r:id="rId39"/>
    <p:sldId id="290" r:id="rId40"/>
    <p:sldId id="266" r:id="rId41"/>
    <p:sldId id="285" r:id="rId42"/>
    <p:sldId id="300" r:id="rId4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660"/>
  </p:normalViewPr>
  <p:slideViewPr>
    <p:cSldViewPr>
      <p:cViewPr varScale="1">
        <p:scale>
          <a:sx n="107" d="100"/>
          <a:sy n="107" d="100"/>
        </p:scale>
        <p:origin x="172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0B724-C437-481D-A9F8-E2F9951EAED1}" type="datetimeFigureOut">
              <a:rPr lang="pl-PL" smtClean="0"/>
              <a:t>01.07.2026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C446B-205D-4073-A5F3-A55AAEFBDA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120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C446B-205D-4073-A5F3-A55AAEFBDA71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2704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C446B-205D-4073-A5F3-A55AAEFBDA71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6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480">
              <a:schemeClr val="bg2"/>
            </a:gs>
            <a:gs pos="94000">
              <a:schemeClr val="bg2"/>
            </a:gs>
            <a:gs pos="42000">
              <a:schemeClr val="bg2"/>
            </a:gs>
            <a:gs pos="74000">
              <a:schemeClr val="bg2"/>
            </a:gs>
            <a:gs pos="83000">
              <a:schemeClr val="bg2"/>
            </a:gs>
            <a:gs pos="100000">
              <a:schemeClr val="bg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C7E7C-5E6B-4E72-86DD-0814E2867CBE}" type="datetimeFigureOut">
              <a:rPr lang="pl-PL" smtClean="0"/>
              <a:pPr/>
              <a:t>01.07.2026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8A51-93D9-4276-8EB1-47500ACC0A6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83668" y="656691"/>
            <a:ext cx="5976664" cy="1368152"/>
          </a:xfrm>
          <a:ln>
            <a:noFill/>
          </a:ln>
        </p:spPr>
        <p:txBody>
          <a:bodyPr>
            <a:normAutofit/>
          </a:bodyPr>
          <a:lstStyle/>
          <a:p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PREZENTACJA SZKOLENIOWA </a:t>
            </a:r>
            <a:b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DLA KÓŁ ŁOWIECKICH KROŚNIEŃSKIEGO OKRĘGU PZŁ </a:t>
            </a: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E2000616-45AA-7981-6598-DD0F4BFCEAB3}"/>
              </a:ext>
            </a:extLst>
          </p:cNvPr>
          <p:cNvSpPr txBox="1">
            <a:spLocks/>
          </p:cNvSpPr>
          <p:nvPr/>
        </p:nvSpPr>
        <p:spPr>
          <a:xfrm>
            <a:off x="470361" y="2348880"/>
            <a:ext cx="8424936" cy="266429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PROCEDURY I POSTĘPOWANIE </a:t>
            </a:r>
          </a:p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 </a:t>
            </a:r>
          </a:p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PRZEBIEGU I ZWOŁYWANIU</a:t>
            </a:r>
          </a:p>
          <a:p>
            <a:endParaRPr lang="pl-PL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WALNEGO ZGROMADZENIA CZŁONKÓW KOŁA ŁOWIECKIEGO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E0E23D85-12FA-7089-87AB-2188F7A3C9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AB7F647-A3FC-5B22-F312-D4498B696F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44015"/>
            <a:ext cx="870719" cy="1196753"/>
          </a:xfrm>
          <a:prstGeom prst="rect">
            <a:avLst/>
          </a:prstGeom>
        </p:spPr>
      </p:pic>
      <p:sp>
        <p:nvSpPr>
          <p:cNvPr id="15" name="Symbol zastępczy stopki 14">
            <a:extLst>
              <a:ext uri="{FF2B5EF4-FFF2-40B4-BE49-F238E27FC236}">
                <a16:creationId xmlns:a16="http://schemas.microsoft.com/office/drawing/2014/main" id="{1EA380C4-E1A4-21AC-8EBC-0F65F8F53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1250" y="6338061"/>
            <a:ext cx="7123158" cy="365125"/>
          </a:xfrm>
        </p:spPr>
        <p:txBody>
          <a:bodyPr/>
          <a:lstStyle/>
          <a:p>
            <a:r>
              <a:rPr lang="pl-PL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Łowczy Okręgowy Bartosz Bialik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F5A1C74D-42D8-801F-9C34-26D8D19C30C6}"/>
              </a:ext>
            </a:extLst>
          </p:cNvPr>
          <p:cNvSpPr txBox="1">
            <a:spLocks/>
          </p:cNvSpPr>
          <p:nvPr/>
        </p:nvSpPr>
        <p:spPr>
          <a:xfrm>
            <a:off x="1439652" y="4744270"/>
            <a:ext cx="6264696" cy="128759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podstawie: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Ustawy z dnia 13 października 1995 Prawo łowieckie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Statut Polskiego Związku Łowieckiego z dnia 16 lutego 2019 roku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84BAC-C460-BD39-4763-CCDF141A0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AEBB0E-B044-07B8-77B8-3EDF04D84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§36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4A8559-FA11-CFF9-CBF4-ADD2059C9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891" y="786733"/>
            <a:ext cx="8380218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36. Kompetencje walnego zgromadzenia</a:t>
            </a:r>
          </a:p>
          <a:p>
            <a:pPr>
              <a:buNone/>
            </a:pPr>
            <a:endParaRPr lang="pl-P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 zgromadzenie jest najwyższym organem decyzyjnym w kole, a jego kompetencje są 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ściśle określone i nie mogą być delegowane. </a:t>
            </a:r>
          </a:p>
          <a:p>
            <a:pPr>
              <a:buNone/>
            </a:pP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Siedziba koła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Zgromadzenie decyduje o zmianie lokalizacji siedziby koła.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Nazwa koła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Tylko walne zgromadzenie może zmienić nazwę koła.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Wybór zarządu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Wybór i odwoływanie członków zarządu leży wyłącznie w kompetencji zgromadzenia, w tym także określenie liczby członków i sposobu ich wyboru.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Komisja rewizyjna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Zgromadzenie decyduje o wyborze członków tej komisji, która sprawuje kontrolę nad działalnością zarządu.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Delegaci na zjazdy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Zgromadzenie wybiera delegatów na okręgowe zjazdy.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Budżet i plan działalności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Uchwalanie budżetu oraz planu działalności jest kluczowe, bo wyznacza kierunki funkcjonowania koła.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Sprawozdania i absolutorium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Zatwierdzenie sprawozdań z działalności zarządu oraz przyznanie absolutorium członkom zarządu oznacza akceptację działań w danym okresie.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Wpisowe i składki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Zgromadzenie decyduje o wysokości oraz sposobie uiszczania składek i opłat wnoszonych przez członków koła.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Zwolnienie z opłat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Możliwość zwolnienia członków w całości lub częściowo z opłat.</a:t>
            </a:r>
          </a:p>
          <a:p>
            <a:pPr>
              <a:buFont typeface="+mj-lt"/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Polowania i trofea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Określanie zasad wykonywania polowań indywidualnych i zbiorowych oraz zagospodarowania zwierzyny i trofeów pozyskanych w ramach polowań.</a:t>
            </a:r>
          </a:p>
          <a:p>
            <a:pPr marL="0" indent="0">
              <a:spcAft>
                <a:spcPts val="600"/>
              </a:spcAft>
              <a:buNone/>
            </a:pPr>
            <a:endParaRPr lang="pl-PL" sz="700" dirty="0"/>
          </a:p>
        </p:txBody>
      </p:sp>
    </p:spTree>
    <p:extLst>
      <p:ext uri="{BB962C8B-B14F-4D97-AF65-F5344CB8AC3E}">
        <p14:creationId xmlns:p14="http://schemas.microsoft.com/office/powerpoint/2010/main" val="518138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0E4C4-D031-5940-E88B-5D55B57F6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318337-9B2B-8957-C395-ADF44D59E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§36 ciąg dalszy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82C167-8312-EC19-532B-46DD277BE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890" y="911278"/>
            <a:ext cx="8510589" cy="5614066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Uchwały o przystąpieniu do organizacji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Decyzje o współpracy z innymi organizacjami społecznymi lub gospodarczymi.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Nabywanie i zbywanie nieruchomości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Zgromadzenie podejmuje decyzje w zakresie majątku trwałego koła.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Zobowiązania finansowe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Decydowanie o maksymalnym poziomie zobowiązań, jakie zarząd może zaciągnąć.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Odznaczenia i wyróżnienia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Zatwierdzanie wniosków o odznaczenia i nagrody za działalność statutową.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Zmiany w strukturze koła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Zgromadzenie podejmuje decyzje o połączeniu, podziale lub rozwiązaniu koła.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Komisje problemowe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Tworzenie komisji w kole do realizacji określonych zadań.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Porządek obrad i regulamin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Uchwalanie porządku i regulaminu obrad walnego zgromadzenia.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Symbole koła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Decyzje dotyczące wzoru sztandaru, oznak i odznaczeń.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Honorowe członkostwo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Nadawanie tytułów honorowych członkom koła.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Zwołanie nadzwyczajnego zjazdu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W przypadku istotnych sytuacji zgromadzenie może wnioskować o zwołanie nadzwyczajnego okręgowego zjazdu delegatów.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pl-PL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Inne sprawy statutowe</a:t>
            </a:r>
            <a:r>
              <a:rPr kumimoji="0" lang="pl-P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Rozpatrywanie i uchwalanie innych spraw wynikających z przepisów Statutu PZŁ.</a:t>
            </a:r>
          </a:p>
          <a:p>
            <a:pPr marL="0" indent="0">
              <a:spcAft>
                <a:spcPts val="600"/>
              </a:spcAft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013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817EF-ECDC-86AE-91A2-3CE9F3AFA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0489D2-1050-8DD3-C493-64B668381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dotyczące §36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4619123-3882-5078-4E36-80A31C0FBC29}"/>
              </a:ext>
            </a:extLst>
          </p:cNvPr>
          <p:cNvSpPr txBox="1">
            <a:spLocks/>
          </p:cNvSpPr>
          <p:nvPr/>
        </p:nvSpPr>
        <p:spPr>
          <a:xfrm>
            <a:off x="381891" y="1052736"/>
            <a:ext cx="8380218" cy="482993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pl-PL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Wnioski wynikające z §36:</a:t>
            </a:r>
          </a:p>
          <a:p>
            <a:pPr algn="ctr">
              <a:buNone/>
            </a:pPr>
            <a:endParaRPr lang="pl-PL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Szerokie kompetencje</a:t>
            </a: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 zgromadzenie ma bardzo szeroki zakres uprawnień, które obejmują zarówno kwestie organizacyjne, finansowe, jak i dotyczące samej struktury i funkcjonowania koła.</a:t>
            </a:r>
          </a:p>
          <a:p>
            <a:pPr marL="0" indent="0">
              <a:buNone/>
            </a:pP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Odpowiedzialność za kluczowe decyzje</a:t>
            </a: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Najważniejsze decyzje, w tym dotyczące finansów, wyboru zarządu oraz zmian strukturalnych, leżą wyłącznie w gestii walnego zgromadzenia.</a:t>
            </a:r>
          </a:p>
          <a:p>
            <a:pPr marL="0" indent="0">
              <a:buNone/>
            </a:pP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możliwości delegacji</a:t>
            </a: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Wszelkie kompetencje wymienione w § 36 są przypisane wyłącznie walnemu zgromadzeniu i nie mogą być przekazywane innym organom.</a:t>
            </a:r>
          </a:p>
          <a:p>
            <a:pPr marL="0" indent="0">
              <a:buNone/>
            </a:pP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Osobisty udział</a:t>
            </a:r>
            <a:endParaRPr lang="pl-PL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Aktywność członków w zgromadzeniu jest kluczowa, ponieważ nie przewidziano możliwości udzielania pełnomocnictw czy głosowania zdalnego przez nich.</a:t>
            </a:r>
          </a:p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8638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A02F0-598E-ECDA-9F53-FFBA30E30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75108B-C924-495B-BAB9-6808C412B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58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RODZAJE WALNYCH ZGROMADZEŃ</a:t>
            </a:r>
          </a:p>
        </p:txBody>
      </p: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6D5C3220-B3EF-9FFD-824C-101C82EDE4BD}"/>
              </a:ext>
            </a:extLst>
          </p:cNvPr>
          <p:cNvCxnSpPr>
            <a:cxnSpLocks/>
          </p:cNvCxnSpPr>
          <p:nvPr/>
        </p:nvCxnSpPr>
        <p:spPr>
          <a:xfrm flipH="1">
            <a:off x="2267744" y="1628800"/>
            <a:ext cx="792088" cy="10892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F2E5365E-F1E4-B338-5AB1-ECCE1BCBD21B}"/>
              </a:ext>
            </a:extLst>
          </p:cNvPr>
          <p:cNvCxnSpPr>
            <a:cxnSpLocks/>
          </p:cNvCxnSpPr>
          <p:nvPr/>
        </p:nvCxnSpPr>
        <p:spPr>
          <a:xfrm>
            <a:off x="5724128" y="1628056"/>
            <a:ext cx="792088" cy="11703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9E684AE-52B9-EC2D-0875-AF2569F63DE2}"/>
              </a:ext>
            </a:extLst>
          </p:cNvPr>
          <p:cNvSpPr txBox="1"/>
          <p:nvPr/>
        </p:nvSpPr>
        <p:spPr>
          <a:xfrm>
            <a:off x="755576" y="2799184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ZWYCZAJNE WALNE ZGROMADZENIE CZŁONKÓW KOŁA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90260F95-2E6D-B31D-18F2-0EDC0283A957}"/>
              </a:ext>
            </a:extLst>
          </p:cNvPr>
          <p:cNvSpPr txBox="1"/>
          <p:nvPr/>
        </p:nvSpPr>
        <p:spPr>
          <a:xfrm>
            <a:off x="4932040" y="2825158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NADZWYCZAJNE WALNE ZGROMADZENIE CZŁONKÓW KOŁA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0E51997C-C990-98B7-6B42-CFC30BC977B3}"/>
              </a:ext>
            </a:extLst>
          </p:cNvPr>
          <p:cNvSpPr txBox="1"/>
          <p:nvPr/>
        </p:nvSpPr>
        <p:spPr>
          <a:xfrm>
            <a:off x="827584" y="4567964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§37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 zgromadzenie może być zwyczajne albo nadzwyczajne. Walne zgromadzenie zwołuje się na terenie okręgu, w którym zarejestrowana jest siedziba koła, lub na terenie okręgu, w którym koło dzierżawi obwód łowiecki.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50FC17D-958C-FA10-65D4-93C0B3A02C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897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9541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ZWOŁYWANIE ZWYCZAJNEGO WALNEGO ZGROMADZENIA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9541" y="2420888"/>
            <a:ext cx="8430522" cy="36004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§38</a:t>
            </a:r>
          </a:p>
          <a:p>
            <a:pPr>
              <a:lnSpc>
                <a:spcPct val="110000"/>
              </a:lnSpc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Zwyczajne walne zgromadzenie jest zwoływane przez zarząd koła </a:t>
            </a:r>
            <a:r>
              <a:rPr lang="pl-PL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 w roku 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celem</a:t>
            </a:r>
          </a:p>
          <a:p>
            <a:pPr>
              <a:lnSpc>
                <a:spcPct val="110000"/>
              </a:lnSpc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szczególności rozpatrzenia spraw, o których mowa w § 36 pkt 6, 7 i 8.   </a:t>
            </a:r>
          </a:p>
          <a:p>
            <a:pPr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</a:p>
          <a:p>
            <a:pPr algn="ctr"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40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Zwołanie zwyczajnego walnego zgromadzenia następuje przez pisemne zawiadomienie, wysłane za potwierdzeniem odbioru do każdego członka koła na 21 dni przed terminem walnego zgromadzenia, w którym określa się datę, godzinę i miejsce odbycia walnego zgromadzenia. 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Do zawiadomienia, o którym mowa w ust. 1, dołącza się projekt porządku obrad oraz ewentualnie inne dokumenty określone przez walne zgromadzenie.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BAF7E-B464-27FA-DA8F-00962FE71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5D2B37-89D6-4CE9-3E2B-FD34E6A84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§38 i §40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B1BD1EFA-645E-0AA7-2EA7-BF0F023F90EF}"/>
              </a:ext>
            </a:extLst>
          </p:cNvPr>
          <p:cNvSpPr txBox="1"/>
          <p:nvPr/>
        </p:nvSpPr>
        <p:spPr>
          <a:xfrm>
            <a:off x="457200" y="980728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38. Zwoływanie zwyczajnego walnego zgromadzenia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Zwyczajne walne zgromadzenie musi być zwoływane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 w roku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przez zarząd koła.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Głównym celem zgromadzenia jest rozpatrzenie spraw, o których mowa w § 36 pkt 6, 7 i 8, czyli: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6: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Uchwalanie budżetu i planu działalności koła.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7: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Rozpatrywanie i zatwierdzanie sprawozdań z działalności zarządu koła oraz wykonania budżetu.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8: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Udzielanie absolutorium poszczególnym członkom zarządu koła.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 punkty dotyczą kwestii finansowych i rozliczeniowych, co jest kluczowe dla transparentnego i prawidłowego funkcjonowania koła.</a:t>
            </a:r>
          </a:p>
          <a:p>
            <a:endParaRPr lang="pl-PL" dirty="0"/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8CA2A3D6-E638-4DDE-BF0D-8A44CD1AB58F}"/>
              </a:ext>
            </a:extLst>
          </p:cNvPr>
          <p:cNvSpPr txBox="1"/>
          <p:nvPr/>
        </p:nvSpPr>
        <p:spPr>
          <a:xfrm>
            <a:off x="457200" y="3751068"/>
            <a:ext cx="82296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40. Procedura zwołania zgromadzenia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zawiadomienia: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Zwołanie walnego zgromadzenia odbywa się poprzez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pisemne zawiadomienie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 być ono wysłane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potwierdzeniem odbioru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każdego członka koła.</a:t>
            </a:r>
          </a:p>
          <a:p>
            <a:pPr marL="742950" lvl="1" indent="-285750"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doręczenia: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 najmniej 21 dni przed zgromadzeniem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zawiadomieniu powinny znaleźć się informacje o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dacie, godzinie i miejscu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odbycia walnego zgromadzenia.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Załączniki do zawiadomienia: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Niezbędne jest dołączenie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projektu porządku obrad do zawiadomienia.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Mogą być też dołączone inne dokumenty, jeśli walne zgromadzenie wcześniej tak postanowiło.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8431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798D4-C6D5-75AD-1CA0-4997B935D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AEBA60-382C-3FFD-890B-36F24DF4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58" y="404664"/>
            <a:ext cx="8229600" cy="1296144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ZWOŁYWANIE NADZWYCZAJNEGO WALNEGO ZGROMADZENIA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09C887A-9CCD-2EBC-305F-64A79A5C53A5}"/>
              </a:ext>
            </a:extLst>
          </p:cNvPr>
          <p:cNvSpPr txBox="1"/>
          <p:nvPr/>
        </p:nvSpPr>
        <p:spPr>
          <a:xfrm>
            <a:off x="215516" y="1988840"/>
            <a:ext cx="87129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39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Nadzwyczajne walne zgromadzenie może być zwołane przez zarząd koła:</a:t>
            </a: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z własnej inicjatywy - w każdym czasie;</a:t>
            </a: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na wniosek:</a:t>
            </a: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komisji rewizyjnej koła;</a:t>
            </a: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właściwego zarządu okręgowego;</a:t>
            </a: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1/3 ogólnej liczby członków koła.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Wniosek o zwołanie nadzwyczajnego walnego zgromadzenia składa się na piśmie z podaniem spraw, które mają być przedmiotem obrad.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Zarząd koła jest obowiązany zwołać nadzwyczajne walne zgromadzenie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terminie 14 dni od dnia otrzymania wniosku, o którym mowa w ust. 1 pkt 2.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Zwołanie nadzwyczajnego walnego zgromadzenia następuje przez pisemne zawiadomienie, wysłane za potwierdzeniem odbioru, do każdego członka koła na 21 dni przed terminem walnego zgromadzenia, w którym określa się datę, godzinę i miejsce odbycia nadzwyczajnego walnego zgromadzenia.</a:t>
            </a:r>
          </a:p>
        </p:txBody>
      </p:sp>
    </p:spTree>
    <p:extLst>
      <p:ext uri="{BB962C8B-B14F-4D97-AF65-F5344CB8AC3E}">
        <p14:creationId xmlns:p14="http://schemas.microsoft.com/office/powerpoint/2010/main" val="2351659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230F5-0EE7-C0BF-CE3D-F816BB36D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23D72402-CAFE-8B6F-F106-128A1D11DDF6}"/>
              </a:ext>
            </a:extLst>
          </p:cNvPr>
          <p:cNvSpPr txBox="1"/>
          <p:nvPr/>
        </p:nvSpPr>
        <p:spPr>
          <a:xfrm>
            <a:off x="197514" y="2636912"/>
            <a:ext cx="87489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39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Zarządowi okręgowemu zawiadomienie doręcza się drogą elektroniczną.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Nadzwyczajne walne zgromadzenie powinno odbyć się nie później niż w terminie 35 dni od dnia otrzymania wniosku.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Niezwołanie nadzwyczajnego walnego zgromadzenia w terminie, o którym mowa w ust.3, upoważnia właściwy zarząd okręgowy do zwołania nadzwyczajnego walnego zgromadzenia niezwłocznie, nie później jednak niż w terminie 30 dni.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Koszty zwołania walnego zgromadzenia przez zarząd okręgowy obciążają koło łowieckie.</a:t>
            </a: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81D45FF8-4BB1-7EE5-66FA-3C3BCB83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6144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ZWOŁYWANIE NADZWYCZAJNEGO WALNEGO ZGROMADZENIA </a:t>
            </a:r>
          </a:p>
        </p:txBody>
      </p:sp>
    </p:spTree>
    <p:extLst>
      <p:ext uri="{BB962C8B-B14F-4D97-AF65-F5344CB8AC3E}">
        <p14:creationId xmlns:p14="http://schemas.microsoft.com/office/powerpoint/2010/main" val="1576203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93C34-0CBC-A8E2-A3DC-79E6AE269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CBED3920-AEAA-9D6F-01B5-F3BA823D970A}"/>
              </a:ext>
            </a:extLst>
          </p:cNvPr>
          <p:cNvSpPr txBox="1"/>
          <p:nvPr/>
        </p:nvSpPr>
        <p:spPr>
          <a:xfrm>
            <a:off x="197514" y="620688"/>
            <a:ext cx="874897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Uprawnienie do zwołania nadzwyczajnego walnego zgromadzenia (§ 39 ust. 1)</a:t>
            </a:r>
          </a:p>
          <a:p>
            <a:pPr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Zapis jasno rozgranicza, kto i w jakich okolicznościach może doprowadzić do zwołania nadzwyczajnego walnego zgromadzenia: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 koła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inicjatywę własną — może zwołać zgromadzenie w dowolnym czasie, bez konieczności uzasadniania (§ 39 ust. 1 pkt 1).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Inicjatywa obligatoryjna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pojawia się w przypadku złożenia wniosku przez: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Komisję rewizyjną koła,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Właściwy zarząd okręgowy,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1/3 ogólnej liczby członków koła.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Komentarz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Przepis zabezpiecza interes członków i organów kontrolnych, umożliwiając im reakcję na ewentualne nieprawidłowości w działalności zarządu lub inne pilne kwestie, nawet jeśli zarząd nie zamierza podejmować działań.</a:t>
            </a:r>
          </a:p>
          <a:p>
            <a:pPr>
              <a:buNone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Forma i treść wniosku (§ 39 ust. 2)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Wniosek o zwołanie nadzwyczajnego walnego zgromadzenia: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 być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złożony na piśmie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zawierać porządek obrad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(czyli tematy, które mają zostać omówione).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Komentarz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Wymóg pisemnej formy i konkretyzacji spraw zapobiega nadużyciom i nieporozumieniom, a także porządkuje pracę organu, który przygotowuje zgromadzenie.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5C4CA468-7D92-9D96-5178-6569A89A0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66704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§39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696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2B9F4-C357-E755-6E3E-60984569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0F38CEFC-C9A9-10E8-2E3C-EC19D01F251D}"/>
              </a:ext>
            </a:extLst>
          </p:cNvPr>
          <p:cNvSpPr txBox="1"/>
          <p:nvPr/>
        </p:nvSpPr>
        <p:spPr>
          <a:xfrm>
            <a:off x="197514" y="836712"/>
            <a:ext cx="874897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Termin na działanie zarządu (§ 39 ust. 3 i 6)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 ma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dni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otrzymania wniosku na formalne zwołanie zgromadzenia.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 zgromadzenie musi się odbyć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najpóźniej 35 dni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dnia złożenia wniosku.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Komentarz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Wprowadzenie konkretnych terminów dyscyplinuje zarząd do szybkiego działania i przeciwdziała odwlekaniu spraw. Zabezpiecza również prawa członków koła, którzy mogą liczyć na stosunkowo szybkie rozpatrzenie istotnych kwestii.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Forma zawiadomienia (§ 39 ust. 4 i 5)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Członkowie koła muszą być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pisemnie poinformowani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zgromadzeniu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21-dniowym wyprzedzeniem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zawiadomienie powinno: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Mieć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potwierdzenie odbioru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Zawierać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dokładną datę, godzinę i miejsce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zgromadzenia.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 okręgowy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jest informowany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drogą elektroniczną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Komentarz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Takie rozwiązanie łączy klasyczną formę pisemną (ważną w kontekście potwierdzenia doręczeń) z nowoczesną i szybką komunikacją z organem nadrzędnym. Zastrzeżenie o „potwierdzeniu odbioru” zapobiega ewentualnym roszczeniom zainteresowanych o walnym zgromadzeniu o braku poinformowania ich w sposób właściwy o zebraniu.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F1763350-50FE-BB10-268A-E596C378B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04056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</a:t>
            </a:r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dotyczący</a:t>
            </a:r>
            <a:r>
              <a:rPr lang="pl-P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§39</a:t>
            </a:r>
            <a:endParaRPr lang="pl-PL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95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1B40E-E5B8-FD68-BE20-88205A2C0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DD08DD87-9353-89DE-B9D1-1FBDEFF3EEF7}"/>
              </a:ext>
            </a:extLst>
          </p:cNvPr>
          <p:cNvSpPr txBox="1">
            <a:spLocks/>
          </p:cNvSpPr>
          <p:nvPr/>
        </p:nvSpPr>
        <p:spPr>
          <a:xfrm>
            <a:off x="301297" y="2348880"/>
            <a:ext cx="8537975" cy="19223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 S T A W A</a:t>
            </a:r>
          </a:p>
          <a:p>
            <a:r>
              <a:rPr lang="pl-PL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dnia 13 października 1995 r.</a:t>
            </a:r>
          </a:p>
          <a:p>
            <a:r>
              <a:rPr lang="pl-PL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Prawo łowieckie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BC01ADB3-E11B-A00C-8042-EA69260D17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9F276A6C-4167-66E9-219C-48ABC886C8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44015"/>
            <a:ext cx="870719" cy="1196753"/>
          </a:xfrm>
          <a:prstGeom prst="rect">
            <a:avLst/>
          </a:prstGeom>
        </p:spPr>
      </p:pic>
      <p:sp>
        <p:nvSpPr>
          <p:cNvPr id="3" name="Tytuł 1">
            <a:extLst>
              <a:ext uri="{FF2B5EF4-FFF2-40B4-BE49-F238E27FC236}">
                <a16:creationId xmlns:a16="http://schemas.microsoft.com/office/drawing/2014/main" id="{4BF66400-F931-62EB-32F8-E403D8009370}"/>
              </a:ext>
            </a:extLst>
          </p:cNvPr>
          <p:cNvSpPr txBox="1">
            <a:spLocks/>
          </p:cNvSpPr>
          <p:nvPr/>
        </p:nvSpPr>
        <p:spPr>
          <a:xfrm>
            <a:off x="2109738" y="260648"/>
            <a:ext cx="5047183" cy="119675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PODSTAWA PRAWNA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56468CD1-D33A-4E73-7B9B-B227B2F46A63}"/>
              </a:ext>
            </a:extLst>
          </p:cNvPr>
          <p:cNvSpPr txBox="1">
            <a:spLocks/>
          </p:cNvSpPr>
          <p:nvPr/>
        </p:nvSpPr>
        <p:spPr>
          <a:xfrm>
            <a:off x="563783" y="4905605"/>
            <a:ext cx="8013004" cy="100811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Dz. U. z 2023 r. poz. 1082, z 2024 r. poz. 1907</a:t>
            </a:r>
          </a:p>
        </p:txBody>
      </p:sp>
    </p:spTree>
    <p:extLst>
      <p:ext uri="{BB962C8B-B14F-4D97-AF65-F5344CB8AC3E}">
        <p14:creationId xmlns:p14="http://schemas.microsoft.com/office/powerpoint/2010/main" val="2227771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A05FA-6C5E-1356-2203-05DB5CFFC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907FF139-BE33-B9F4-1C50-9F8202DFEEB0}"/>
              </a:ext>
            </a:extLst>
          </p:cNvPr>
          <p:cNvSpPr txBox="1"/>
          <p:nvPr/>
        </p:nvSpPr>
        <p:spPr>
          <a:xfrm>
            <a:off x="197514" y="883679"/>
            <a:ext cx="87489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Sankcja za bezczynność zarządu (§ 39 ust. 7)</a:t>
            </a:r>
          </a:p>
          <a:p>
            <a:pPr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Jeżeli zarząd nie zwoła zgromadzenia w ciągu 14 dni od otrzymania wniosku: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 okręgowy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prawo przejąć inicjatywę i zwołać zgromadzenie,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najpóźniej w ciągu 30 dni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Komentarz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 istotny mechanizm kontroli nad działaniem (lub zaniechaniem) zarządu koła. Daje wyższemu szczeblowi organizacyjnemu narzędzie interwencji, co sprzyja transparentności i przeciwdziała paraliżowi decyzyjnemu w kole.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Kwestia finansowa (§ 39 ust. 8)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związane ze zwołaniem zgromadzenia przez zarząd okręgowy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ponosi koło łowieckie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Komentarz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Przepis ten jest logiczny — odpowiedzialność organizacyjna i finansowa spoczywa na kole, niezależnie od tego, kto fizycznie zwołuje zgromadzenie. Działa to też prewencyjnie wobec zarządu, ponieważ w razie ich bezczynności i tak zostaną obciążeni kosztami zwołania  zgromadzenia.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DD2C48EF-B290-8AD4-5D81-ECDB705CE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04056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</a:t>
            </a:r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dotyczący</a:t>
            </a:r>
            <a:r>
              <a:rPr lang="pl-P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§39</a:t>
            </a:r>
            <a:endParaRPr lang="pl-PL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66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6D99A-98F7-7D4F-49E5-A6FFE455E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39357753-2657-26D4-1E7C-5FD7A895C580}"/>
              </a:ext>
            </a:extLst>
          </p:cNvPr>
          <p:cNvSpPr txBox="1"/>
          <p:nvPr/>
        </p:nvSpPr>
        <p:spPr>
          <a:xfrm>
            <a:off x="224517" y="1628800"/>
            <a:ext cx="86949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39 kompleksowo reguluje tryb zwoływania nadzwyczajnych walnych zgromadzeń, chroniąc interes zarówno członków koła, jak i organów kontrolnych. Przepisy są wyważone — dają zarządowi elastyczność, ale jednocześnie zapewniają mechanizmy kontroli dla organów nadzorczych. Ustęp 7 i 8 tworzą skuteczny mechanizm egzekwowania obowiązków jakie spoczywają na zarządzie koła.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praktyce trzeba zwrócić szczególną uwagę na dokładność realizacji obowiązku zawiadomienia (zwłaszcza potwierdzenia odbioru), by uniknąć późniejszych sporów formalnych.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25C60DED-95C3-DC6C-3612-208D9462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2877"/>
            <a:ext cx="8229600" cy="50405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dotyczące §39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136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0296" y="404664"/>
            <a:ext cx="8229600" cy="508918"/>
          </a:xfrm>
        </p:spPr>
        <p:txBody>
          <a:bodyPr>
            <a:noAutofit/>
          </a:bodyPr>
          <a:lstStyle/>
          <a:p>
            <a:r>
              <a:rPr lang="pl-PL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PROCEDURY PRZY WALNYM ZGROMADZENIU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1683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§41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Sprawy związane z odwołaniem i powołaniem członków organów koła przed upływem kadencji, z przyjęciem lub wykluczeniem członka koła </a:t>
            </a:r>
            <a:r>
              <a:rPr lang="pl-PL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muszą być 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umieszczone w projekcie porządku obrad, o którym mowa w § 40 ust. 2.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Podmioty określone w § 39 ust. 1 pkt 2 mogą złożyć na piśmie wniosek o zamieszczenie w projekcie porządku obrad walnego zgromadzenia spraw, o których mowa w ust. 1, pod warunkiem przekazania tego wniosku zarządowi koła co najmniej na 10 dni przed terminem walnego zgromadzenia. Wniosek wymaga uzasadnienia.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O zamieszczeniu nowych spraw w projekcie porządku obrad zarząd koła zawiadamia członków, wysyłając zawiadomienia co najmniej na 7 dni przed terminem walnego zgromadzenia. </a:t>
            </a:r>
          </a:p>
          <a:p>
            <a:pPr marL="0" indent="0">
              <a:buNone/>
            </a:pP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E316BD1-5DA2-67F9-D327-B1AF6D2AAF8E}"/>
              </a:ext>
            </a:extLst>
          </p:cNvPr>
          <p:cNvSpPr txBox="1"/>
          <p:nvPr/>
        </p:nvSpPr>
        <p:spPr>
          <a:xfrm>
            <a:off x="470660" y="4437112"/>
            <a:ext cx="7848872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§ 42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Członka koła, który jest obecny na walnym zgromadzeniu, uważa się za prawidłowo zawiadomionego.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 przypadku gdy walne zgromadzenie nie odpowiada wymogom określonym w Statucie lub zostało zwołane z naruszeniem § 39 i § 40, zwołuje się je ponownie. </a:t>
            </a: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60FFD1D7-8A54-25C8-CC70-3D00446CC3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73E8F-CAEB-F745-1B07-3E9A72993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6BE110-16E8-029F-0337-A314A50D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249" y="332656"/>
            <a:ext cx="8229600" cy="576064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§41 i §42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E30AF299-33E2-464D-9B38-7B562BED80EC}"/>
              </a:ext>
            </a:extLst>
          </p:cNvPr>
          <p:cNvSpPr txBox="1"/>
          <p:nvPr/>
        </p:nvSpPr>
        <p:spPr>
          <a:xfrm>
            <a:off x="457200" y="1340768"/>
            <a:ext cx="857929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41. Procedura odwołania, powołania i wykluczenia członków organów koła</a:t>
            </a:r>
          </a:p>
          <a:p>
            <a:pPr algn="ctr">
              <a:buNone/>
            </a:pPr>
            <a:endParaRPr lang="pl-P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1.Obowiązkowe umieszczenie w porządku obrad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Każda sprawa dotycząca: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Odwołania i powołania członków organów koła przed upływem kadencji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Przyjęcia nowego członka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Wykluczenia członka koła </a:t>
            </a:r>
            <a:r>
              <a:rPr lang="pl-PL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 zostać umieszczona w projekcie porządku obrad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 wymóg wynika z potrzeby pełnej transparentności i przygotowania się członków koła na omawianie spraw personalnych.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porządku obrad, o którym mowa, powinien być zgodny z § 40 ust. 2, czyli dostarczony wraz z zawiadomieniem o walnym zgromadzeniu.</a:t>
            </a:r>
          </a:p>
          <a:p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Wnioski o umieszczenie spraw w porządku obrad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Podmioty uprawnione: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Określone w § 39 ust. 1 pkt 2 (zazwyczaj są to określone organy Zrzeszenia lub koła oraz członkowie koła uprawnieni do składania wniosków).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wniosku: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Musi być złożony na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piśmie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zawierać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uzasadnienie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złożenia: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Najpóźniej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dni przed zgromadzeniem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 przepis zapewnia członkom koła możliwość wniesienia istotnych spraw do porządku obrad, ale jednocześnie zobowiązuje ich do konkretnego uzasadnienia w/w.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5718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F22F3-D964-548E-9488-B0A6F81DA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F6CE92-4472-132F-3047-3F648A23D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§41 i §42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147A9E7-3CA9-5FB5-3259-4193942D2A89}"/>
              </a:ext>
            </a:extLst>
          </p:cNvPr>
          <p:cNvSpPr txBox="1"/>
          <p:nvPr/>
        </p:nvSpPr>
        <p:spPr>
          <a:xfrm>
            <a:off x="282352" y="980728"/>
            <a:ext cx="882615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3.Powiadomienie o zmianach w porządku obrad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dodaniu nowych punktów do porządku obrad,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członkowie muszą zostać powiadomieni pisemnie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powiadomienia: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Najpóźniej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dni przed walnym zgromadzeniem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Celem tego przepisu jest uniknięcie sytuacji, w której członkowie są zaskakiwani nowymi sprawami na zgromadzeniu.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42. Prawidłowość zawiadomienia i ponowne zwołanie walnego zgromadzenia</a:t>
            </a:r>
          </a:p>
          <a:p>
            <a:pPr>
              <a:buNone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Obecność jako potwierdzenie zawiadomienia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Obecność członka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walnym zgromadzeniu jest jednoznaczna z uznaniem, że został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prawidłowo zawiadomiony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Nawet jeśli formalnie wystąpiły jakiekolwiek uchybienia w dostarczeniu zawiadomienia, fakt uczestnictwa oznacza akceptację jego ważności.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Ponowne zwołanie walnego zgromadzenia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gdy: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 zgromadzenie nie spełnia wymogów określonych w Statucie PZŁ,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Zostało zwołane z naruszeniem przepisów § 39 i § 40 (np. niewłaściwe zawiadomienie),</a:t>
            </a:r>
          </a:p>
          <a:p>
            <a:pPr lvl="1" algn="ctr"/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 zwołujący ma obowiązek ponownego zwołania zgromadzenia.</a:t>
            </a:r>
          </a:p>
          <a:p>
            <a:pPr lvl="1" algn="ctr"/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to zabezpieczenie przed naruszeniem zasad prawidłowości i legalności procesu zwołania oraz decyzji i uchwał podejmowanych w trakcie takiego zgromadzenia.</a:t>
            </a:r>
          </a:p>
          <a:p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38908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9082" y="188640"/>
            <a:ext cx="8229600" cy="778098"/>
          </a:xfrm>
        </p:spPr>
        <p:txBody>
          <a:bodyPr>
            <a:normAutofit/>
          </a:bodyPr>
          <a:lstStyle/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Komisja Rewizyjna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9082" y="979353"/>
            <a:ext cx="8229600" cy="468052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endParaRPr lang="pl-PL" dirty="0"/>
          </a:p>
          <a:p>
            <a:pPr>
              <a:spcAft>
                <a:spcPts val="600"/>
              </a:spcAft>
              <a:buNone/>
            </a:pPr>
            <a:r>
              <a:rPr lang="pl-PL" dirty="0"/>
              <a:t>                                                            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51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Komisja rewizyjna składa się z 3 do 5 osób i kontroluje całokształt działalności statutowej, organizacyjnej, gospodarczej i finansowej koła.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Członkowie komisji rewizyjnej wybierają spośród siebie przewodniczącego przed zakończeniem obrad walnego zgromadzenia, które dokonało wyboru komisji rewizyjnej.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złożenia rezygnacji z pełnienia funkcji w komisji rewizyjnej walne zgromadzenie w drodze uchwały stwierdza zaprzestanie pełnienia funkcji przez członka komisji rewizyjnej.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przypadku, o których mowa w ust.3, walne zgromadzenie może przeprowadzić wybory uzupełniające do komisji rewizyjnej z pominięciem terminów dotyczących umieszczenia spraw w porządku walnego zgromadzenia. </a:t>
            </a:r>
          </a:p>
          <a:p>
            <a:pPr marL="0" indent="0">
              <a:spcAft>
                <a:spcPts val="600"/>
              </a:spcAft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22991F7-6191-4961-1FBC-4D4567F38D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56E22-623A-2385-9B05-4D8430FB1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CD273D-AA3C-0FFD-8A95-50CE46E51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082" y="188640"/>
            <a:ext cx="8229600" cy="778098"/>
          </a:xfrm>
        </p:spPr>
        <p:txBody>
          <a:bodyPr>
            <a:normAutofit/>
          </a:bodyPr>
          <a:lstStyle/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Komisja Rewizyjna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DDAE12-B83F-9A36-C1D3-8FB810B4A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183" y="963658"/>
            <a:ext cx="8413398" cy="540197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52.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Posiedzenia komisji rewizyjnej odbywają się w miarę potrzeb, z tym że komisja rewizyjna jest obowiązana dokonać kontroli działalności zarządu koła, w tym dokumentacji finansowo-księgowej, co najmniej raz w roku.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Posiedzenia komisji rewizyjnej zwołuje i prowadzi przewodniczący.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Posiedzenie komisji rewizyjnej zwołuje się poprzez zawiadomienie wszystkich członków komisji rewizyjnej co najmniej na 2 dni przed posiedzeniem.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W przypadku gdy przewodniczący nie zwoła posiedzenia komisji rewizyjnej w terminie i sprawach, o których mowa w ust. 1, posiedzenie zwołuje co najmniej dwóch członków komisji rewizyjnej.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Dokumenty zawierające oświadczenia składane w imieniu komisji rewizyjnej wymagają podpisów większości członków tego organu.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22504C3-055E-C751-3378-72E3E6B8EA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15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95C35-B600-AC54-2787-F4777027A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B3A214-99EA-DF59-2D7F-4FF3F497E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082" y="188640"/>
            <a:ext cx="8229600" cy="778098"/>
          </a:xfrm>
        </p:spPr>
        <p:txBody>
          <a:bodyPr>
            <a:normAutofit/>
          </a:bodyPr>
          <a:lstStyle/>
          <a:p>
            <a:r>
              <a:rPr lang="pl-PL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Kompetencje Komisji Rewizyjnej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178F08-0AE7-4035-F138-99DE30C3D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301" y="1124744"/>
            <a:ext cx="8413398" cy="4913613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53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kompetencji komisji rewizyjnej należy: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przeprowadzenia, </a:t>
            </a:r>
            <a:r>
              <a:rPr lang="pl-PL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przynajmniej raz w roku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kontroli kasy i rachunkowości oraz gospodarczej działalności zarządu koła;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dokonywanie okresowych ocen działalności statutowej zarządu koła;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sporządzanie protokołów z kontroli, ocen działalności oraz innych czynności;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składanie sprawozdań walnemu zgromadzeniu zawierających wyniki kontroli i ocenę rocznego sprawozdania finansowego, ocenę pracy zarządu koła oraz wnioski pokontrolne;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składanie wniosków w sprawie absolutorium dla poszczególnych członków zarządu koła.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54D4C90-4838-0533-AC08-A63670E7B8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574"/>
            <a:ext cx="1130772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1359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7E635-49AE-9094-78A6-EB4C638AC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EEBB4C-CF92-2C0C-4FF1-19AEA830D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3" y="185560"/>
            <a:ext cx="8229600" cy="778098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§51 - §53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3774EA-8648-EA93-89D4-023FEABD1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3" y="948261"/>
            <a:ext cx="8380218" cy="5891262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600"/>
              </a:spcAft>
            </a:pPr>
            <a:endParaRPr lang="pl-PL" dirty="0"/>
          </a:p>
          <a:p>
            <a:pPr algn="just">
              <a:lnSpc>
                <a:spcPct val="120000"/>
              </a:lnSpc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Komisja rewizyjna w Kole Łowieckim ma kilka kluczowych uprawnień, które pomagają</a:t>
            </a:r>
          </a:p>
          <a:p>
            <a:pPr algn="just">
              <a:lnSpc>
                <a:spcPct val="120000"/>
              </a:lnSpc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zapewnieniu przejrzystości i prawidłowego funkcjonowania Koła Łowieckiego.</a:t>
            </a:r>
          </a:p>
          <a:p>
            <a:pPr algn="just">
              <a:lnSpc>
                <a:spcPct val="120000"/>
              </a:lnSpc>
              <a:buNone/>
            </a:pPr>
            <a:endParaRPr lang="pl-PL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Główne zadania i uprawnienia Komisji Rewizyjnej: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pl-P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finansowa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Komisja ma prawo do przeprowadzania kontroli finansowej, weryfikacji rachunków oraz sprawozdań finansowych Koła Łowieckiego. Celem jest zapewnienie, że wszystkie środki finansowe są prawidłowo wykorzystywane zgodnie z przepisami.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pl-P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Ocena działalności zarządu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Komisja może dokonywać oceny pracy zarządu Koła, w tym podejmowanych decyzji i zarządzania zasobami Koła, aby upewnić się, że wszystkie działania są zgodne z prawem i statutem.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pl-P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dokumentacji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Przeprowadzanie kontroli nad dokumentacją Koła, w tym protokołów z posiedzeń zarządu, dokumentacji dotyczącej polowań, oraz wszelkich innych istotnych dla działalności dokumentów.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pl-P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Składanie sprawozdań</a:t>
            </a: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Komisja jest zobowiązana do składania regularnych sprawozdań ze swojej działalności, które są prezentowane podczas walnych zgromadzeń członków Koła Łowieckiego.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l-PL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 uprawnienia mają na celu zapewnienie transparentności, uczciwości oraz efektywności zarządzania w Kole Łowieckim, co jest kluczowe dla zachowania dobrej reputacji i zaufania członków.</a:t>
            </a:r>
          </a:p>
        </p:txBody>
      </p:sp>
    </p:spTree>
    <p:extLst>
      <p:ext uri="{BB962C8B-B14F-4D97-AF65-F5344CB8AC3E}">
        <p14:creationId xmlns:p14="http://schemas.microsoft.com/office/powerpoint/2010/main" val="37692171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1510" y="913592"/>
            <a:ext cx="8820980" cy="182302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§107 ust.5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Członkowie Zrzeszenia powoływani w skład organów Zrzeszenia lub koła łowieckiego powinni posiadać odpowiednie kwalifikacje, wiedzę i doświadczenie.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§107 ust.8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Członek Zrzeszenia może wyrazić pisemną zgodę na dostarczanie mu korespondencji drogą elektroniczną. Zawiadomienie drogą elektroniczną wypełnia warunek skutecznego zawiadomienia.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800" dirty="0"/>
          </a:p>
          <a:p>
            <a:pPr>
              <a:buNone/>
            </a:pPr>
            <a:endParaRPr lang="pl-PL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362685DB-98CA-C16F-00DD-1BAF02424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80" y="188640"/>
            <a:ext cx="8589640" cy="576064"/>
          </a:xfrm>
        </p:spPr>
        <p:txBody>
          <a:bodyPr>
            <a:normAutofit fontScale="90000"/>
          </a:bodyPr>
          <a:lstStyle/>
          <a:p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Rozdział XIX - Przepisy wspólne dla organów Zrzeszenia i koła </a:t>
            </a: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6" name="Tytuł 4">
            <a:extLst>
              <a:ext uri="{FF2B5EF4-FFF2-40B4-BE49-F238E27FC236}">
                <a16:creationId xmlns:a16="http://schemas.microsoft.com/office/drawing/2014/main" id="{CBE5826C-24CF-522A-2BDD-678B176314B8}"/>
              </a:ext>
            </a:extLst>
          </p:cNvPr>
          <p:cNvSpPr txBox="1">
            <a:spLocks/>
          </p:cNvSpPr>
          <p:nvPr/>
        </p:nvSpPr>
        <p:spPr>
          <a:xfrm>
            <a:off x="392850" y="732130"/>
            <a:ext cx="858964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A77128CE-5B56-19FE-6F60-0B780439648B}"/>
              </a:ext>
            </a:extLst>
          </p:cNvPr>
          <p:cNvSpPr txBox="1">
            <a:spLocks/>
          </p:cNvSpPr>
          <p:nvPr/>
        </p:nvSpPr>
        <p:spPr>
          <a:xfrm>
            <a:off x="277180" y="2884125"/>
            <a:ext cx="8589640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9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Rozdział XX – Postępowanie wewnątrzorganizacyjne</a:t>
            </a:r>
            <a:br>
              <a:rPr lang="pl-PL" sz="27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8DAE3D86-A46B-90A4-E6FB-5E4FEE9A149F}"/>
              </a:ext>
            </a:extLst>
          </p:cNvPr>
          <p:cNvSpPr txBox="1">
            <a:spLocks/>
          </p:cNvSpPr>
          <p:nvPr/>
        </p:nvSpPr>
        <p:spPr>
          <a:xfrm>
            <a:off x="138635" y="3377378"/>
            <a:ext cx="8820980" cy="27364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§111 ust.1 -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Jeżeli Statut nie stanowi inaczej, organy Zrzeszenia i koła podejmują swoje </a:t>
            </a:r>
            <a:r>
              <a:rPr lang="pl-PL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uchwały zwykłą większością głosów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przy obecności co najmniej połowy liczby członków danego organu (kworum).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§111 ust.5 </a:t>
            </a:r>
            <a:r>
              <a:rPr lang="pl-PL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l-PL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Uchwały dotyczące zmian Statutu, odwołania członków organów Zrzeszenia lub koła, połączenia koła z innym kołem, podziału koła, nadania członkostwa honorowego Zrzeszenia, wykluczenia członka z koła oraz wykluczenia koła ze Zrzeszenia wymagają większości 2/3 głosów</a:t>
            </a: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§111 ust. 6 –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Członek Zarządu Głównego, zarządu okręgowego lub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zarządu koła jest z mocy prawa wyłączony od głosowania,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jeśli sprawa dotyczy jego osobiście, małżonka albo krewnego lub powinowatego w linii prostej</a:t>
            </a:r>
          </a:p>
          <a:p>
            <a:pPr marL="0" indent="0" algn="just">
              <a:lnSpc>
                <a:spcPct val="150000"/>
              </a:lnSpc>
              <a:buFont typeface="Arial" pitchFamily="34" charset="0"/>
              <a:buNone/>
            </a:pPr>
            <a:endParaRPr lang="pl-PL" sz="1800" dirty="0"/>
          </a:p>
          <a:p>
            <a:endParaRPr lang="pl-PL" sz="1800" dirty="0"/>
          </a:p>
          <a:p>
            <a:pPr>
              <a:buFont typeface="Arial" pitchFamily="34" charset="0"/>
              <a:buNone/>
            </a:pPr>
            <a:endParaRPr lang="pl-PL" sz="1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554461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33b.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Organami koła łowieckiego są: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Walne Zgromadzenie – jako najwyższa władza koła łowieckiego;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Zarząd Koła Łowieckiego – jako organ zarządzający i reprezentujący koło łowieckie na zewnątrz;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Komisja Rewizyjna – jako organ kontroli wewnętrznej koła łowieckiego.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Walne zgromadzenie tworzą członkowie koła łowieckiego.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W skład zarządu koła łowieckiego wchodzi od 4 do 7 osób wybranych przez walne zgromadzenie spośród członków koła łowieckiego.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W skład komisji rewizyjnej wchodzi od 3 do 5 osób wybranych przez walne zgromadzenie.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Kadencja zarządu koła łowieckiego oraz komisji rewizyjnej trwa 5 lat.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33c.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 skład organów Polskiego Związku Łowieckiego, a także w skład zarządu koła łowieckiego lub komisji rewizyjnej może wchodzić wyłącznie osoba: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będąca członkiem Polskiego Związku Łowieckiego;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która nie była skazana prawomocnym wyrokiem za umyślne przestępstwo lub przestępstwo skarbowe lub nie była ukarana w postępowaniu dyscyplinarnym;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w przypadku zarządu koła łowieckiego lub komisji rewizyjnej – będąca członkiem danego koła łowieckiego.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 skład organów Polskiego Związku Łowieckiego nie może wchodzić osoba zatrudniona w organach administracji publicznej na stanowisku związanym ze sprawowaniem nadzoru nad działalnością Polskiego Związku Łowieckiego.</a:t>
            </a:r>
            <a:endParaRPr lang="pl-PL" sz="13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AA27A-3289-AA84-65B6-D928796A8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D1D69A-C521-4937-71D3-59E077AC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150E2C-9D28-3EA2-EB1F-986C1E466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0" y="1052736"/>
            <a:ext cx="8524234" cy="5126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111 ust. 1 - Zwykła większość głosów i kworum</a:t>
            </a:r>
          </a:p>
          <a:p>
            <a:pPr>
              <a:buNone/>
            </a:pPr>
            <a:endParaRPr lang="pl-PL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Podstawowa zasada podejmowania uchwał: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Organy Zrzeszenia i koła podejmują uchwały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zwykłą większością głosów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chyba że Statut stanowi inaczej.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Kworum: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Wymagana jest obecność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 najmniej połowy liczby członków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danego organu.</a:t>
            </a:r>
          </a:p>
          <a:p>
            <a:pPr marL="457200" lvl="1" indent="0">
              <a:buNone/>
            </a:pP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Zwykła większość głosów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oznacza, że liczba głosów "za" musi być większa niż liczba głosów "przeciw" (pomijając wstrzymujące się).</a:t>
            </a:r>
          </a:p>
          <a:p>
            <a:pPr marL="0" indent="0">
              <a:buNone/>
            </a:pPr>
            <a:b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Przykład: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Jeśli na zebraniu jest 10 członków (spełniono kworum), to do przyjęcia uchwały potrzebnych jest co najmniej 6 głosów "za".</a:t>
            </a:r>
            <a:b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Gwarantuje, że decyzje nie są podejmowane przez małą, niepełną grupę członków.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Chroni przed niepełnym reprezentowaniem interesów całego organu.</a:t>
            </a:r>
          </a:p>
          <a:p>
            <a:pPr marL="0" indent="0">
              <a:spcAft>
                <a:spcPts val="600"/>
              </a:spcAft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1415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275E0-6F73-CA09-D483-0783C1080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EDD8AA-0B7F-1677-3CC0-326EB1F10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B01045-AF71-2699-1E3D-5753DA842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883" y="1124744"/>
            <a:ext cx="8582598" cy="554461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111 ust. 5 - Uchwały wymagające kwalifikowanej większości 2/3</a:t>
            </a:r>
          </a:p>
          <a:p>
            <a:pPr>
              <a:buNone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Wyjątki od zasady zwykłej większości: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Uchwały dotyczące: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Zmiany Statutu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Odwołania członków organów Zrzeszenia lub koła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Połączenia koła z innym kołem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Podziału koła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Nadania członkostwa honorowego Zrzeszenia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Wykluczenia członka z koła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Wykluczenia koła ze Zrzeszenia</a:t>
            </a:r>
          </a:p>
          <a:p>
            <a:pPr marL="914400" lvl="2" indent="0">
              <a:buNone/>
            </a:pPr>
            <a:r>
              <a:rPr lang="pl-PL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Wymagają większości 2/3 głosów.</a:t>
            </a:r>
          </a:p>
          <a:p>
            <a:pPr marL="914400" lvl="2" indent="0">
              <a:buNone/>
            </a:pPr>
            <a:endParaRPr lang="pl-PL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 kwalifikowanej większości: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Decyzje o dużym znaczeniu prawnym, organizacyjnym lub personalnym są podejmowane bardziej rygorystycznie.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Chroni przed podejmowaniem pochopnych decyzji w kluczowych kwestiach.</a:t>
            </a:r>
          </a:p>
          <a:p>
            <a:pPr marL="457200" lvl="1" indent="0">
              <a:buNone/>
            </a:pP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Przykład: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Jeśli na zebraniu obecnych jest 15 członków, do przegłosowania uchwały potrzebnych jest co najmniej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głosów "za"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(2/3 z 15).</a:t>
            </a:r>
          </a:p>
          <a:p>
            <a:pPr marL="0" indent="0">
              <a:spcAft>
                <a:spcPts val="600"/>
              </a:spcAft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9844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F017C-DCB7-1128-84E4-F509AF5E7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C97E5E-EFC5-7280-A8FB-8ACB51FE7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8098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B59821-FDF8-AC85-A636-A0AF0608B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701" y="1196752"/>
            <a:ext cx="8582598" cy="44644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111 ust. 6 - Wyłączenie z głosowania w przypadku konfliktu interesów</a:t>
            </a:r>
          </a:p>
          <a:p>
            <a:pPr>
              <a:buNone/>
            </a:pPr>
            <a:endParaRPr lang="pl-PL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Zakaz głosowania:</a:t>
            </a:r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Dotyczy członka: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pl-PL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Zarządu Głównego</a:t>
            </a:r>
            <a:r>
              <a:rPr lang="pl-PL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pl-PL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Zarządu okręgowego</a:t>
            </a:r>
            <a:r>
              <a:rPr lang="pl-PL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pl-PL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Zarządu koła</a:t>
            </a:r>
            <a:r>
              <a:rPr lang="pl-PL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Podstawa wyłączenia: Gdy sprawa dotyczy:</a:t>
            </a:r>
          </a:p>
          <a:p>
            <a:pPr marL="1371600" lvl="2" indent="-457200">
              <a:buFont typeface="+mj-lt"/>
              <a:buAutoNum type="arabicPeriod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Tego członka osobiście,</a:t>
            </a:r>
          </a:p>
          <a:p>
            <a:pPr marL="1371600" lvl="2" indent="-457200">
              <a:buFont typeface="+mj-lt"/>
              <a:buAutoNum type="arabicPeriod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Małżonka,</a:t>
            </a:r>
          </a:p>
          <a:p>
            <a:pPr marL="1371600" lvl="2" indent="-457200">
              <a:buFont typeface="+mj-lt"/>
              <a:buAutoNum type="arabicPeriod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Krewnego lub powinowatego w linii prostej.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Znaczenie:</a:t>
            </a:r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Przepis ma na celu zapobieżenie konfliktowi interesów i zapewnienie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bezstronności decyzji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Chroni przed sytuacją, w której osoba decyduje w sprawie bezpośrednio jej dotyczącej.</a:t>
            </a:r>
          </a:p>
          <a:p>
            <a:pPr marL="0" indent="0">
              <a:spcAft>
                <a:spcPts val="600"/>
              </a:spcAft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C977A89D-CA82-4BE5-FE5E-171CA5B6D40C}"/>
              </a:ext>
            </a:extLst>
          </p:cNvPr>
          <p:cNvSpPr txBox="1">
            <a:spLocks/>
          </p:cNvSpPr>
          <p:nvPr/>
        </p:nvSpPr>
        <p:spPr>
          <a:xfrm>
            <a:off x="280701" y="4581128"/>
            <a:ext cx="8582598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pl-PL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0308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ED6BB-D8A7-34E1-1DD8-14F0020AA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48CA6A-0569-CFBA-A90E-201B5207E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78098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dotyczące §111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186B6135-71E5-1803-9DCC-4F9FCF0B0DC3}"/>
              </a:ext>
            </a:extLst>
          </p:cNvPr>
          <p:cNvSpPr txBox="1">
            <a:spLocks/>
          </p:cNvSpPr>
          <p:nvPr/>
        </p:nvSpPr>
        <p:spPr>
          <a:xfrm>
            <a:off x="280701" y="4581128"/>
            <a:ext cx="8582598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pl-PL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8FEF7018-05E3-DC6F-B64A-D0027ABA486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81274" y="1190894"/>
            <a:ext cx="8683214" cy="5184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pl-PL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Balans między elastycznością a ochroną interesów</a:t>
            </a:r>
          </a:p>
          <a:p>
            <a:pPr marL="0" indent="0">
              <a:buNone/>
            </a:pPr>
            <a:endParaRPr lang="pl-PL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większości spraw stosuje się zwykłą większość głosów, co umożliwia płynne podejmowanie decyzji.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sprawach o dużej wadze prawnej i organizacyjnej wymagana jest </a:t>
            </a:r>
            <a:r>
              <a:rPr lang="pl-PL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większość kwalifikowana (2/3)</a:t>
            </a: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buNone/>
            </a:pPr>
            <a:endParaRPr lang="pl-PL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Bezstronność i etyka</a:t>
            </a:r>
          </a:p>
          <a:p>
            <a:pPr marL="0" indent="0">
              <a:buNone/>
            </a:pPr>
            <a:endParaRPr lang="pl-PL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Wyłączenie członków zarządu w sprawach osobistych lub rodzinnych chroni przed nadużyciem władzy i konfliktami interesów.</a:t>
            </a:r>
          </a:p>
          <a:p>
            <a:pPr marL="457200" lvl="1" indent="0">
              <a:buNone/>
            </a:pPr>
            <a:endParaRPr lang="pl-PL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Praktyczne znaczenie</a:t>
            </a:r>
          </a:p>
          <a:p>
            <a:pPr marL="0" indent="0">
              <a:buNone/>
            </a:pPr>
            <a:endParaRPr lang="pl-PL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Przepisy te zapewniają, że decyzje są podejmowane w sposób demokratyczny, przejrzysty i zgodny z zasadami etyki.</a:t>
            </a:r>
          </a:p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1186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1192" y="915715"/>
            <a:ext cx="8229600" cy="290891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112.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.Organy Zrzeszenia i koła podejmują swoje uchwały w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głosowaniu jawnym.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Głosowania w sprawie wyboru i odwołania członków organów Zrzeszenia i koła, udzielania zarządowi koła absolutorium oraz przyjęcia bądź wykluczenia członka z koła </a:t>
            </a: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odbywają się tajnie z uwzględnieniem miejsca do swobodnego oddania głosu!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Tajne głosowanie przeprowadza się także na </a:t>
            </a: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wniosek poparty przez 1/3 członków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danego organu obecnych podczas obrad.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Głosowania mogą odbywać się przy użyciu urządzeń do liczenia głosów. </a:t>
            </a:r>
          </a:p>
          <a:p>
            <a:endParaRPr lang="pl-PL" dirty="0"/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D9DF55C8-2BD7-CDE9-D5C9-A2D49F8B9D2D}"/>
              </a:ext>
            </a:extLst>
          </p:cNvPr>
          <p:cNvSpPr txBox="1">
            <a:spLocks/>
          </p:cNvSpPr>
          <p:nvPr/>
        </p:nvSpPr>
        <p:spPr>
          <a:xfrm>
            <a:off x="434371" y="160665"/>
            <a:ext cx="8229600" cy="59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PODEJMOWANIE UCHWAŁ I GŁOSOWANIE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35099370-640D-6847-9C15-C81D109CC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8" y="4221088"/>
            <a:ext cx="3096344" cy="18546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36034536-22D1-D60D-55E3-CC363DF626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218936"/>
            <a:ext cx="2139591" cy="1974537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36EBD807-B140-7204-174A-F89516DC1CA8}"/>
              </a:ext>
            </a:extLst>
          </p:cNvPr>
          <p:cNvSpPr txBox="1"/>
          <p:nvPr/>
        </p:nvSpPr>
        <p:spPr>
          <a:xfrm>
            <a:off x="684112" y="6249018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Miejsce do swobodnego oddania głosu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D771D517-B606-5B4D-1C57-7A55E67B64E8}"/>
              </a:ext>
            </a:extLst>
          </p:cNvPr>
          <p:cNvSpPr txBox="1"/>
          <p:nvPr/>
        </p:nvSpPr>
        <p:spPr>
          <a:xfrm>
            <a:off x="4408187" y="6253664"/>
            <a:ext cx="1459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Urna do głosowania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299D0C34-1EEB-58F6-5D48-E9444ABDD0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3284554"/>
            <a:ext cx="2296515" cy="2908919"/>
          </a:xfrm>
          <a:prstGeom prst="rect">
            <a:avLst/>
          </a:prstGeom>
        </p:spPr>
      </p:pic>
      <p:sp>
        <p:nvSpPr>
          <p:cNvPr id="16" name="pole tekstowe 15">
            <a:extLst>
              <a:ext uri="{FF2B5EF4-FFF2-40B4-BE49-F238E27FC236}">
                <a16:creationId xmlns:a16="http://schemas.microsoft.com/office/drawing/2014/main" id="{FE08EE07-CB43-8BCD-7437-EF42894DBCA2}"/>
              </a:ext>
            </a:extLst>
          </p:cNvPr>
          <p:cNvSpPr txBox="1"/>
          <p:nvPr/>
        </p:nvSpPr>
        <p:spPr>
          <a:xfrm>
            <a:off x="6934921" y="6249018"/>
            <a:ext cx="145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Przykładowa karta do głosowania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74515AA3-AA0A-1917-91B0-B46B2719CDE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26" y="119112"/>
            <a:ext cx="1130772" cy="119675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20C4B-7584-7BAD-A3EB-F05D1BAFF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BC4AB5-31F0-DD62-5F30-E860807E9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10" y="836712"/>
            <a:ext cx="8820980" cy="56526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112 ust. 1 - Głosowanie jawne</a:t>
            </a:r>
            <a:b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Podstawowa zasada: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Organy Zrzeszenia i koła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podejmują swoje uchwały w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głosowaniu jawnym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Oznacza to, że wyniki głosowania są znane wszystkim obecnym i każdy głosujący jest identyfikowany.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Głosowanie jawne zapewnia przejrzystość i szybkość w podejmowaniu decyzji.</a:t>
            </a:r>
            <a:b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112 ust. 2 - Głosowanie tajne w sprawach personalnych i innych istotnych kwestiach</a:t>
            </a:r>
            <a:b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Sprawy wymagające tajnego głosowania: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Wybór i odwołanie członków organów Zrzeszenia i koła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Udzielanie zarządowi koła absolutorium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Przyjęcie bądź wykluczenie członka z koła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Zasada tajności: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Głosowanie w tych kwestiach odbywa się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tajnie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 oznacza, że głosujący oddaje głos w sposób anonimowy.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Znaczenie: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Tajność głosowania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takich sprawach chroni przed naciskami, zapewnia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swobodę wyrażenia woli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zapobiega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wpływom zewnętrznym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decyzje dotyczące osób i kwestii osobistych.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to szczególnie istotne w kontekście decyzji personalnych i odwołań, aby członkowie mogli oddać głos bez obawy o konsekwencje</a:t>
            </a:r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A831A8EA-8E6C-E30F-04E1-059890FB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714" y="116632"/>
            <a:ext cx="7434572" cy="50405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§112</a:t>
            </a:r>
          </a:p>
        </p:txBody>
      </p:sp>
    </p:spTree>
    <p:extLst>
      <p:ext uri="{BB962C8B-B14F-4D97-AF65-F5344CB8AC3E}">
        <p14:creationId xmlns:p14="http://schemas.microsoft.com/office/powerpoint/2010/main" val="16014006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5A026-AFEA-5A76-3AC8-8B9466ABE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11A3C5-169C-6091-9D2C-131913F85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836712"/>
            <a:ext cx="8820980" cy="56526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112 ust. 3 - Wniosek o tajne głosowanie na wniosek 1/3 członków organu</a:t>
            </a:r>
          </a:p>
          <a:p>
            <a:pPr>
              <a:buNone/>
            </a:pPr>
            <a:endParaRPr lang="pl-PL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Wniosek o tajne głosowanie:</a:t>
            </a:r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Tajne głosowanie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może zostać przeprowadzone na </a:t>
            </a: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wniosek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poparty przez </a:t>
            </a: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1/3 członków danego organu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obecnych na obradach.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Znaczenie:</a:t>
            </a:r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Przepis ten umożliwia członkom organu, którzy uważają, że tajność głosowania jest konieczna, zainicjowanie tej procedury, zapewniając elastyczność w podejmowaniu decyzji.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Przewidziana procedura daje możliwość bardziej sprawiedliwego i bezpiecznego głosowania w razie wątpliwości co do ewentualnych konsekwencji. Chroni także przed naciskami.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112 ust. 4 - Głosowanie przy użyciu urządzeń do liczenia głosów</a:t>
            </a:r>
          </a:p>
          <a:p>
            <a:pPr>
              <a:buNone/>
            </a:pPr>
            <a:endParaRPr lang="pl-PL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Nowoczesne technologie:</a:t>
            </a:r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Głosowanie może odbywać się przy użyciu urządzeń do liczenia głosów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 oznacza, że technologia może wspierać proces głosowania, zapewniając dokładność i szybkość liczenia głosów.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Znaczenie:</a:t>
            </a:r>
            <a:endParaRPr lang="pl-PL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Użycie urządzeń do liczenia głosów zwiększa efektywność i precyzyjność procesu głosowania, minimalizując możliwość błędów przy liczeniu ręcznym.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Zapewnia także łatwiejsze przechowywanie wyników głosowania i ich późniejszą weryfikację, co podnosi </a:t>
            </a:r>
            <a:r>
              <a:rPr lang="pl-PL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przejrzystość</a:t>
            </a:r>
            <a:r>
              <a:rPr lang="pl-PL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procesu</a:t>
            </a:r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6CC277E7-C0FD-6527-3016-489B95335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714" y="116632"/>
            <a:ext cx="7434572" cy="50405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§112</a:t>
            </a:r>
          </a:p>
        </p:txBody>
      </p:sp>
    </p:spTree>
    <p:extLst>
      <p:ext uri="{BB962C8B-B14F-4D97-AF65-F5344CB8AC3E}">
        <p14:creationId xmlns:p14="http://schemas.microsoft.com/office/powerpoint/2010/main" val="12392071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5516" y="626876"/>
            <a:ext cx="8712968" cy="583264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113. 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Uchwały </a:t>
            </a:r>
            <a:r>
              <a:rPr lang="pl-PL" sz="1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sprawie odmowy przyjęcia do koła lub Zrzeszenia, wykluczenia lub skreślenia z koła, wykluczenia lub skreślenia ze Zrzeszenia, wymierzenia członkowi Zrzeszenia kary porządkowej lub środka porządkowego wymagają </a:t>
            </a: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uzasadnienia. 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Uzasadnienia</a:t>
            </a:r>
            <a:r>
              <a:rPr lang="pl-PL" sz="1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wymagają także uchwały podejmowane </a:t>
            </a: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trybie odwoławczym. 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Uchwały, o których mowa w ust. 1 i 2 wraz z ich uzasadnieniem, zainteresowany powinien otrzymać na piśmie, a w przypadku określonym w ust. 1 powinien być także pouczony o trybie odwołania. </a:t>
            </a:r>
          </a:p>
          <a:p>
            <a:pPr marL="0" indent="0" algn="just">
              <a:buNone/>
            </a:pPr>
            <a:endParaRPr lang="pl-PL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114.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Jeżeli Statut nie stanowi inaczej, od uchwał organów Zrzeszenia oraz koła, podjętych w pierwszej instancji, bezpośrednio zainteresowanemu członkowi Zrzeszenia przysługuje </a:t>
            </a: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odwołanie.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Odwołanie przysługuje od uchwał:</a:t>
            </a:r>
          </a:p>
          <a:p>
            <a:pPr marL="0" indent="0" algn="just">
              <a:buNone/>
            </a:pP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zarządu koła do walnego zgromadzenia koła;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walnego zgromadzenia koła do zarządu okręgowego;</a:t>
            </a:r>
          </a:p>
          <a:p>
            <a:pPr marL="0" indent="0" algn="just">
              <a:buNone/>
            </a:pPr>
            <a:endParaRPr lang="pl-PL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§115.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.Odwołanie składa się na piśmie w terminie 14 dni od dnia podjęcia uchwały, a w przypadku, gdy Statut wymaga jej doręczenia w terminie 14 dni od dnia doręczenia, za pośrednictwem organu, który podjął zaskarżoną uchwałę. W </a:t>
            </a: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przypadku uchwał podejmowanych przez walne zgromadzenie odwołanie składa się za pośrednictwem zarządu koła</a:t>
            </a: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Odwołanie wraz z uzasadnieniem i dokumentacją w sprawie przekazuje się organowi odwoławczemu bez zbędnej zwłoki nie później niż w terminie 14 dni od otrzymania odwołania.</a:t>
            </a:r>
          </a:p>
          <a:p>
            <a:pPr marL="0" indent="0" algn="just">
              <a:buNone/>
            </a:pP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pl-PL" sz="1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Poza szczególnie uzasadnionymi przypadkami organ odwoławczy rozpatruje odwołanie na swoim pierwszym po otrzymaniu odwołania posiedzeniu.</a:t>
            </a:r>
          </a:p>
          <a:p>
            <a:pPr marL="0" indent="0" algn="just">
              <a:buNone/>
            </a:pP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pl-PL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 odwoławczy może:</a:t>
            </a:r>
          </a:p>
          <a:p>
            <a:pPr marL="0" indent="0" algn="just"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odwołania nie uwzględnić;</a:t>
            </a:r>
          </a:p>
          <a:p>
            <a:pPr marL="0" indent="0" algn="just"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uchylić zaskarżoną uchwałę;</a:t>
            </a:r>
          </a:p>
          <a:p>
            <a:pPr marL="0" indent="0" algn="just"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uchylić zaskarżoną uchwałę i przekazać sprawę do ponownego rozpoznania;</a:t>
            </a:r>
          </a:p>
          <a:p>
            <a:pPr marL="0" indent="0" algn="just"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zmienić zaskarżoną uchwałę i orzec co do istoty sprawy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0F63E8F2-33D9-20B0-1214-BE548954361B}"/>
              </a:ext>
            </a:extLst>
          </p:cNvPr>
          <p:cNvSpPr txBox="1">
            <a:spLocks/>
          </p:cNvSpPr>
          <p:nvPr/>
        </p:nvSpPr>
        <p:spPr>
          <a:xfrm>
            <a:off x="317176" y="36513"/>
            <a:ext cx="8229600" cy="59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UCHWAŁY PODEJMOWANE W TRYBIE ODWOŁAWCZYM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5ED325C0-EAA1-B032-1E36-7422C660FF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716918"/>
            <a:ext cx="1944216" cy="1020713"/>
          </a:xfrm>
          <a:prstGeom prst="rect">
            <a:avLst/>
          </a:prstGeom>
        </p:spPr>
      </p:pic>
      <p:pic>
        <p:nvPicPr>
          <p:cNvPr id="12" name="Grafika 11" descr="Wykrzyknik">
            <a:extLst>
              <a:ext uri="{FF2B5EF4-FFF2-40B4-BE49-F238E27FC236}">
                <a16:creationId xmlns:a16="http://schemas.microsoft.com/office/drawing/2014/main" id="{2FF91CCF-9A05-0773-E17B-A881427E83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80312" y="5157192"/>
            <a:ext cx="1537320" cy="1537320"/>
          </a:xfrm>
          <a:prstGeom prst="rect">
            <a:avLst/>
          </a:prstGeom>
        </p:spPr>
      </p:pic>
      <p:sp>
        <p:nvSpPr>
          <p:cNvPr id="13" name="Strzałka: w prawo 12">
            <a:extLst>
              <a:ext uri="{FF2B5EF4-FFF2-40B4-BE49-F238E27FC236}">
                <a16:creationId xmlns:a16="http://schemas.microsoft.com/office/drawing/2014/main" id="{63A2752C-6F92-68A2-DFBC-58A93F964385}"/>
              </a:ext>
            </a:extLst>
          </p:cNvPr>
          <p:cNvSpPr/>
          <p:nvPr/>
        </p:nvSpPr>
        <p:spPr>
          <a:xfrm rot="10800000">
            <a:off x="6084168" y="5526714"/>
            <a:ext cx="1440160" cy="79827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A735F4D-378D-EF3B-5D14-4E076B07130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16" y="0"/>
            <a:ext cx="792088" cy="838306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7B2DD-0B4C-7106-8273-A6A7B4B50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213930-66B4-6182-8E6F-2698938A4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836712"/>
            <a:ext cx="8820980" cy="565262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Wprowadzenie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§115 Statutu Koła Łowieckiego reguluje proces odwoływania się od uchwał podjętych przez organy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Koła Łowieckiego. Zawiera szczegółowe przepisy dotyczące składania odwołań, sposobu ich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rozpatrywania oraz skutków prawnych.</a:t>
            </a:r>
          </a:p>
          <a:p>
            <a:pPr algn="just"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Terminy i forma odwołania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Odwołanie musi być złożone na piśmie w terminie 14 dni od dnia podjęcia uchwały lub jej doręczenia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(jeśli Statut tego wymaga). W przypadku odwołania od uchwały ZK, dokument ten należy przekazać za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pośrednictwem Zarządu Koła. Ta regulacja podkreśla znaczenie przestrzegania terminów oraz 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Właściwej formy składania odwołań, co zapobiega chaosowi proceduralnemu.</a:t>
            </a:r>
          </a:p>
          <a:p>
            <a:pPr algn="just"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Reakcja organu podejmującego uchwałę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Organ, który podjął zaskarżoną uchwałę, ma możliwość jej uchylenia lub zmiany, jeśli uzna odwołanie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zasadne w całości lub częściowo. Rozwiązanie to ma na celu uniknięcie zbędnego przekazywania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 do wyższych instancji i daje organowi możliwość skorygowania ewentualnych błędów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bezpośrednio przez siebie.</a:t>
            </a:r>
          </a:p>
          <a:p>
            <a:pPr algn="just"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Przekazanie odwołania i rozpatrywanie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Odwołanie, wraz z dokumentacją, musi być przekazane organowi odwoławczemu w ciągu 14 dni od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jego otrzymania. Organ odwoławczy powinien rozpatrzyć sprawę na pierwszym możliwym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posiedzeniu. Wprowadzenie tej zasady zapewnia szybkie i sprawne rozpatrywanie wniosków, co jest</a:t>
            </a:r>
          </a:p>
          <a:p>
            <a:pPr algn="just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istotne z perspektywy utrzymania ciągłości działalności koła oraz rozpatrywanych spraw.</a:t>
            </a:r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BDE4EB2E-DD9B-8B5D-20A7-9501BFA8B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714" y="116632"/>
            <a:ext cx="7434572" cy="50405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§115</a:t>
            </a:r>
          </a:p>
        </p:txBody>
      </p:sp>
    </p:spTree>
    <p:extLst>
      <p:ext uri="{BB962C8B-B14F-4D97-AF65-F5344CB8AC3E}">
        <p14:creationId xmlns:p14="http://schemas.microsoft.com/office/powerpoint/2010/main" val="25411253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E636E-5347-4FE8-84AD-47DA36CC1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740F43-F730-A99C-0589-CF0D6F1A0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10" y="692696"/>
            <a:ext cx="8820980" cy="59046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Decyzje organu odwoławczego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 odwoławczy ma cztery możliwości:</a:t>
            </a:r>
          </a:p>
          <a:p>
            <a:pPr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uwzględnić odwołania;</a:t>
            </a:r>
          </a:p>
          <a:p>
            <a:pPr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Uchylić uchwałę;</a:t>
            </a:r>
          </a:p>
          <a:p>
            <a:pPr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Uchylić uchwałę i przekazać sprawę do ponownego rozpoznania;</a:t>
            </a:r>
          </a:p>
          <a:p>
            <a:pPr>
              <a:buFont typeface="+mj-lt"/>
              <a:buAutoNum type="arabicPeriod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Zmienić uchwałę i orzec co do istoty sprawy.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 szeroki wachlarz opcji pozwala na elastyczne podejście do każdego przypadku i uwzględnienie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wszystkich okoliczności sprawy w odniesieniu do zapisów Statutu Polskiego Związku Łowieckiego.</a:t>
            </a:r>
          </a:p>
          <a:p>
            <a:pPr algn="ctr">
              <a:buNone/>
            </a:pP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Należy pamiętać aby zapisy te analizować w kontekście innych zapisów Statutu a nie wybiórczo!</a:t>
            </a:r>
          </a:p>
          <a:p>
            <a:pPr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Ostateczność uchwały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Uchwała staje się ostateczna, jeśli nie przysługuje od niej odwołanie lub jeśli termin na złożenie 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odwołania upłynął. Wykonaniu podlegają jedynie uchwały ostateczne, co zapobiega realizacji decyzji 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przed zakończeniem procedury odwoławczej.</a:t>
            </a:r>
          </a:p>
          <a:p>
            <a:pPr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Zastosowanie przepisów KPA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sytuacjach nieuregulowanych w Statucie stosuje się przepisy Kodeksu Postępowania Administracyjnego. To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umożliwia uporządkowane i zgodne z prawem prowadzenie procedur odwoławczych w przypadkach</a:t>
            </a:r>
          </a:p>
          <a:p>
            <a:pPr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nieprzewidzianych w samym Statucie.</a:t>
            </a:r>
          </a:p>
          <a:p>
            <a:pPr>
              <a:buNone/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Podsumowanie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§115 Statutu Koła Łowieckiego w sposób jasny reguluje procedurę odwoławczą, zapewniając członkom koła lub zainteresowanym osobom możliwość obrony swoich praw. 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Przestrzeganie wskazanych terminów i formy odwołania jest kluczowe dla zachowania praworządności oraz efektywnego funkcjonowania Koła.</a:t>
            </a:r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A0E21BB5-220B-5D97-4392-C406549F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714" y="116632"/>
            <a:ext cx="7434572" cy="50405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§115</a:t>
            </a:r>
          </a:p>
        </p:txBody>
      </p:sp>
    </p:spTree>
    <p:extLst>
      <p:ext uri="{BB962C8B-B14F-4D97-AF65-F5344CB8AC3E}">
        <p14:creationId xmlns:p14="http://schemas.microsoft.com/office/powerpoint/2010/main" val="365531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5760640"/>
          </a:xfrm>
        </p:spPr>
        <p:txBody>
          <a:bodyPr>
            <a:noAutofit/>
          </a:bodyPr>
          <a:lstStyle/>
          <a:p>
            <a:pPr algn="just"/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33d.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skład organów Polskiego Związku Łowieckiego, a także w skład zarządu koła łowieckiego lub komisji rewizyjnej nie może wchodzić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osoba urodzona przed dniem 1 sierpnia 1972 r., która była pracownikiem, funkcjonariuszem lub żołnierzem organów bezpieczeństwa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państwa, o których mowa w art. ustawy z dnia 18 grudnia 1998 r. o Instytucie Pamięci Narodowej – Komisji Ścigania Zbrodni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przeciwko Narodowi Polskiemu (Dz. U. z 2021 r. poz. 177 oraz  2022 r. poz. 375), w okresie od dnia 22 lipca 1944 r. do dnia 31 lipca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 r. lub współpracowała z tymi organami. </a:t>
            </a:r>
            <a:endParaRPr lang="pl-PL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base">
              <a:lnSpc>
                <a:spcPct val="150000"/>
              </a:lnSpc>
              <a:buNone/>
            </a:pPr>
            <a:r>
              <a:rPr lang="pl-PL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zapisu art.33d</a:t>
            </a:r>
            <a:r>
              <a:rPr lang="pl-PL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l-PL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fontAlgn="base">
              <a:lnSpc>
                <a:spcPct val="150000"/>
              </a:lnSpc>
              <a:buNone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Artykuł 33d. Ustawy Prawo Łowieckie nakłada na osoby kandydujące na: członków organów Polskiego Związku Łowieckiego, a także wchodzących w skład zarządu koła łowieckiego lub komisji rewizyjnej </a:t>
            </a:r>
            <a:r>
              <a:rPr lang="pl-PL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obowiązek składania oświadczeń lustracyjnych</a:t>
            </a: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Oświadczenie lustracyjne powinno zostać złożone najpóźniej </a:t>
            </a:r>
            <a:r>
              <a:rPr lang="pl-PL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dniu głosowania nad danym kandydatem, lecz przed przystąpieniem do samego głosowania.</a:t>
            </a:r>
          </a:p>
          <a:p>
            <a:pPr algn="just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obowiązek lustracyjny dotyczy osób urodzonych przed dniem 1 sierpnia 1972 roku;</a:t>
            </a:r>
          </a:p>
          <a:p>
            <a:pPr algn="just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obowiązku składania oświadczenia lustracyjnego należy bezwzględnie przestrzegać;</a:t>
            </a:r>
          </a:p>
          <a:p>
            <a:pPr algn="just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uchybienie temu obowiązkowi skutkować będzie nieważnością dokonanego wyboru;</a:t>
            </a:r>
          </a:p>
          <a:p>
            <a:pPr algn="just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złożenia oświadczenia lustracyjnego nie podlega uzupełnieniu;</a:t>
            </a:r>
          </a:p>
          <a:p>
            <a:pPr algn="just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lustracyjne powinno zostać złożone do przewodniczącego lub sekretarza walnego zgromadzenia najpóźniej w dniu głosowania nad danym kandydatem, lecz przed przystąpieniem do samego głosowania;</a:t>
            </a:r>
          </a:p>
          <a:p>
            <a:pPr marL="0" indent="0" algn="just" fontAlgn="base">
              <a:lnSpc>
                <a:spcPct val="150000"/>
              </a:lnSpc>
              <a:buNone/>
            </a:pPr>
            <a:endParaRPr lang="pl-P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82453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116.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przebiegu walnego zgromadzenia koła łowieckiego, a także posiedzeń zarządów kół łowieckich, komisji rewizyjnych, innych komisji i zespołów Zrzeszenia oraz koła łowieckiego </a:t>
            </a: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sporządza się protokół.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Protokół sporządza się pisemnie, a w miarę potrzeb i możliwości – za pomocą urządzenia rejestrującego dźwięk albo obraz i dźwięk. W tym przypadku sporządza się na piśmie skrót protokołu, który obejmuje istotne sprawy, w tym podjęte uchwały.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rejestracji za pomocą urządzenia rejestrującego dźwięk albo obraz i dźwięk przewodniczący może zarządzić sporządzenie stenogramu całości bądź odpowiedniej części protokołu.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 każdym wypadku protokół jest podpisywany przez </a:t>
            </a: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przewodniczącego i protokolanta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oraz, o ile został powołany, przez sekretarza.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Protokoły </a:t>
            </a:r>
            <a:r>
              <a:rPr lang="pl-PL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są udostępniane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wglądu.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Protokoły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wyjątkiem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zjazdów krajowego i okręgowego oraz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walnego zgromadzenia koła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podlegają procedurze zatwierdzania </a:t>
            </a:r>
          </a:p>
          <a:p>
            <a:pPr>
              <a:buNone/>
            </a:pPr>
            <a:endParaRPr lang="pl-PL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l-PL" sz="1600" dirty="0"/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BD6AE1F3-ABAE-0E66-5CD3-E8ABF0C15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60" y="216496"/>
            <a:ext cx="8964488" cy="1143000"/>
          </a:xfrm>
        </p:spPr>
        <p:txBody>
          <a:bodyPr>
            <a:noAutofit/>
          </a:bodyPr>
          <a:lstStyle/>
          <a:p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PROTOKÓŁ </a:t>
            </a:r>
            <a:b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WALNEGO ZGROMADZENIA </a:t>
            </a:r>
            <a:b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CZŁONKÓW KOŁA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3B3F8DA-B429-5F95-7886-1520457835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FB02A-BA4F-F0DD-ACC0-CE0F1C3AB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A96223-04D7-BB79-6D1C-0C39005A3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620688"/>
            <a:ext cx="8748972" cy="612068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200"/>
              </a:spcBef>
              <a:buNone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Protokoły 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walnych zgromadzeń kół łowieckich to dokumenty należące do dokumentacji obowiązkowej wynikającej ze Statutu PZŁ. Protokół ma w pełni odzwierciedlać przebieg obrad walnego zgromadzenia. Nie jest on stenogramem, ale winien być spisany w taki sposób, aby na jego podstawie można było w pełni odtworzyć przebieg walnego zgromadzenia dla weryfikującego protokół. Zawrzeć w nim należy zatem wszystko to, co podczas walnego zgromadzenia miało miejsce. Tyczy się to wszelkich wystąpień, sprawozdań, zapytań, odpowiedzi oraz przebiegu i wyniku głosowań. Treść protokołu winna być tak zredagowana by organ nadzorujący lub członek koła nie biorący udziału w posiedzeniu mógł ustalić jego pełny przebieg czytając protokół.  </a:t>
            </a:r>
          </a:p>
          <a:p>
            <a:pPr marL="0" indent="0" algn="just">
              <a:lnSpc>
                <a:spcPct val="220000"/>
              </a:lnSpc>
              <a:spcBef>
                <a:spcPts val="200"/>
              </a:spcBef>
              <a:buNone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Do protokołu absolutnie koniecznym jest wpisanie na jego końcu wykazu dołączonych załączników takich jak: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składane sprawozdania np. zarządu koła i komisji rewizyjnej, 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podjęte uchwały wraz z załącznikami do nich, 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lista obecności członków koła, 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protokoły komisji uchwał i wniosków i komisji skrutacyjnej oraz karty do głosowania (o ile prowadzono głosowanie tajne podczas obrad),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porządek obrad, 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opcjonalnie wzór wysłanego zawiadomienia o zwołaniu WZ do członków koła,</a:t>
            </a:r>
          </a:p>
          <a:p>
            <a:pPr algn="just">
              <a:lnSpc>
                <a:spcPct val="22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 załączniki według uznania. </a:t>
            </a:r>
          </a:p>
          <a:p>
            <a:pPr marL="0" indent="0" algn="just">
              <a:buNone/>
            </a:pPr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20000"/>
              </a:lnSpc>
              <a:buNone/>
            </a:pPr>
            <a:r>
              <a:rPr lang="pl-PL" sz="2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Protokół i podjęte uchwały z walnego zgromadzenia muszą zostać podpisane przez przewodniczącego obrad i sekretarza oraz </a:t>
            </a:r>
            <a:r>
              <a:rPr lang="pl-PL" sz="29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przekazane przez Zarząd Koła do właściwego miejscowo Zarządu Okręgowego w terminie 30 dni od dnia odbycia walnego zgromadzenia</a:t>
            </a:r>
          </a:p>
          <a:p>
            <a:pPr>
              <a:buNone/>
            </a:pPr>
            <a:endParaRPr lang="pl-P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CBBA6A75-B4EA-7EB6-DFF1-95AA68640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714" y="116632"/>
            <a:ext cx="7434572" cy="50405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§116</a:t>
            </a:r>
          </a:p>
        </p:txBody>
      </p:sp>
      <p:pic>
        <p:nvPicPr>
          <p:cNvPr id="4" name="Grafika 3" descr="Marketing">
            <a:extLst>
              <a:ext uri="{FF2B5EF4-FFF2-40B4-BE49-F238E27FC236}">
                <a16:creationId xmlns:a16="http://schemas.microsoft.com/office/drawing/2014/main" id="{7A7C731D-39F1-70D7-6170-540C75786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59016" y="4609021"/>
            <a:ext cx="817240" cy="817240"/>
          </a:xfrm>
          <a:prstGeom prst="rect">
            <a:avLst/>
          </a:prstGeom>
        </p:spPr>
      </p:pic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25902B91-94EB-16DE-04B7-74B3F6C2743E}"/>
              </a:ext>
            </a:extLst>
          </p:cNvPr>
          <p:cNvCxnSpPr>
            <a:cxnSpLocks/>
          </p:cNvCxnSpPr>
          <p:nvPr/>
        </p:nvCxnSpPr>
        <p:spPr>
          <a:xfrm>
            <a:off x="6876256" y="4657601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9464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B941B-4508-1C09-DE60-71D54E71D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B89A9B67-A716-A6AD-DB6E-F2C75ACC5973}"/>
              </a:ext>
            </a:extLst>
          </p:cNvPr>
          <p:cNvSpPr txBox="1">
            <a:spLocks/>
          </p:cNvSpPr>
          <p:nvPr/>
        </p:nvSpPr>
        <p:spPr>
          <a:xfrm>
            <a:off x="359532" y="1342263"/>
            <a:ext cx="8424936" cy="167718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Dziękuję za uwagę</a:t>
            </a:r>
            <a:b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Darzbór!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C94EF24A-8345-1DC0-6D9F-628CEC1DD2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A36BAD85-75F7-19E6-9255-57C314F49F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44015"/>
            <a:ext cx="870719" cy="1196753"/>
          </a:xfrm>
          <a:prstGeom prst="rect">
            <a:avLst/>
          </a:prstGeom>
        </p:spPr>
      </p:pic>
      <p:sp>
        <p:nvSpPr>
          <p:cNvPr id="15" name="Symbol zastępczy stopki 14">
            <a:extLst>
              <a:ext uri="{FF2B5EF4-FFF2-40B4-BE49-F238E27FC236}">
                <a16:creationId xmlns:a16="http://schemas.microsoft.com/office/drawing/2014/main" id="{71243CD3-EFD8-377C-2810-578F47A5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5712" y="3221038"/>
            <a:ext cx="4492576" cy="365125"/>
          </a:xfrm>
        </p:spPr>
        <p:txBody>
          <a:bodyPr/>
          <a:lstStyle/>
          <a:p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Łowczy Okręgowy Bartosz Bialik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466B3E18-8F37-987B-92B9-B0E7E3D5CBDB}"/>
              </a:ext>
            </a:extLst>
          </p:cNvPr>
          <p:cNvSpPr txBox="1">
            <a:spLocks/>
          </p:cNvSpPr>
          <p:nvPr/>
        </p:nvSpPr>
        <p:spPr>
          <a:xfrm>
            <a:off x="359532" y="3838553"/>
            <a:ext cx="8424936" cy="178919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Kontakt:  </a:t>
            </a:r>
            <a:b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b.bialik@pzlow.pl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7BE19EC-5D1B-1B05-7956-81D10BDD126C}"/>
              </a:ext>
            </a:extLst>
          </p:cNvPr>
          <p:cNvSpPr txBox="1"/>
          <p:nvPr/>
        </p:nvSpPr>
        <p:spPr>
          <a:xfrm>
            <a:off x="1961710" y="6273225"/>
            <a:ext cx="5220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>
                <a:solidFill>
                  <a:srgbClr val="5381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1923 – 2023 – 100 LAT POLSKIEGO ZWIĄZKU ŁOWIECKIEGO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8679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D83B1-4D4F-ED43-E8DF-90E144D10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53598A0A-2D9B-867B-7D7F-61A5760C0189}"/>
              </a:ext>
            </a:extLst>
          </p:cNvPr>
          <p:cNvSpPr txBox="1">
            <a:spLocks/>
          </p:cNvSpPr>
          <p:nvPr/>
        </p:nvSpPr>
        <p:spPr>
          <a:xfrm>
            <a:off x="251520" y="1340768"/>
            <a:ext cx="8640960" cy="26925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STATUT</a:t>
            </a:r>
          </a:p>
          <a:p>
            <a:r>
              <a:rPr lang="pl-PL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POLSKIEGO ZWIĄZKU ŁOWIECKIEGO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3C750189-91D6-F988-AD92-10FFA00E38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335F8F3E-F72C-A35B-3F65-486F4D683B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44015"/>
            <a:ext cx="870719" cy="119675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95EAD6-7A5E-0368-B1E2-4BCE7F02D1FE}"/>
              </a:ext>
            </a:extLst>
          </p:cNvPr>
          <p:cNvSpPr txBox="1">
            <a:spLocks/>
          </p:cNvSpPr>
          <p:nvPr/>
        </p:nvSpPr>
        <p:spPr>
          <a:xfrm>
            <a:off x="251520" y="4869160"/>
            <a:ext cx="8640960" cy="86409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stanowiący załącznik do uchwały 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XXIV KRAJOWEGO ZJAZU DELEGATÓW 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Polskiego Związku Łowieckiego 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dnia 16 lutego 2019 roku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65562CE2-B509-7166-DA3C-4481B8656EC6}"/>
              </a:ext>
            </a:extLst>
          </p:cNvPr>
          <p:cNvSpPr txBox="1">
            <a:spLocks/>
          </p:cNvSpPr>
          <p:nvPr/>
        </p:nvSpPr>
        <p:spPr>
          <a:xfrm>
            <a:off x="2048408" y="58315"/>
            <a:ext cx="5047183" cy="136815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PODSTAWA PRAWNA</a:t>
            </a:r>
          </a:p>
        </p:txBody>
      </p:sp>
    </p:spTree>
    <p:extLst>
      <p:ext uri="{BB962C8B-B14F-4D97-AF65-F5344CB8AC3E}">
        <p14:creationId xmlns:p14="http://schemas.microsoft.com/office/powerpoint/2010/main" val="739995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Rozdział VII Organy koła 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Walne zgromadzenie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2492" y="1628800"/>
            <a:ext cx="8297887" cy="4392488"/>
          </a:xfrm>
        </p:spPr>
        <p:txBody>
          <a:bodyPr>
            <a:normAutofit fontScale="70000" lnSpcReduction="20000"/>
          </a:bodyPr>
          <a:lstStyle/>
          <a:p>
            <a:pPr algn="ctr">
              <a:spcAft>
                <a:spcPts val="600"/>
              </a:spcAft>
              <a:buNone/>
            </a:pPr>
            <a:r>
              <a:rPr lang="pl-PL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35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Członek koła może brać udział w walnym zgromadzeniu tylko osobiście.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walnym zgromadzeniu mają prawo uczestniczyć, z głosem doradczym, delegowani przedstawiciele organów Zrzeszenia.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walnym zgromadzeniu mogą uczestniczyć goście zaproszeni przez zarząd koła. </a:t>
            </a:r>
          </a:p>
          <a:p>
            <a:pPr algn="ctr">
              <a:spcAft>
                <a:spcPts val="600"/>
              </a:spcAft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36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wyłącznej kompetencji walnego zgromadzenia należy: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określenie siedziby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zmiana nazwy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wybór i odwoływanie zarządu koła i jego poszczególnych członków i określanie liczby członków zarządu koła oraz sposobu wyboru zarządu;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wybór i odwoływanie członków komisji rewizyjnej i określanie liczby członków komisji rewizyjnej; </a:t>
            </a:r>
          </a:p>
          <a:p>
            <a:pPr>
              <a:spcAft>
                <a:spcPts val="600"/>
              </a:spcAft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CCDC69E-385D-59EA-E39D-A83E830793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4016"/>
            <a:ext cx="1130772" cy="119675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0831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wybór delegatów na okręgowe zjazdy delegatów;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uchwalanie budżetu i planu działalności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rozpatrywanie i zatwierdzanie sprawozdań z działalności zarządu koła i wykonania budżetu;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udzielanie absolutorium poszczególnym członkom zarządu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uchwalanie wysokości wpisowego, składek członkowskich i innych opłat wnoszonych przez członków koła na rzecz koła oraz sposobu i terminów ich uiszczania;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zwalnianie poszczególnych członków koła, w całości lub w części, ze składek i innych opłat na rzecz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ustalanie zasad wydawania upoważnień do wykonywania polowań indywidualnych, zasad udziału w polowaniach zbiorowych, zasad zagospodarowania pozyskanej zwierzyny oraz zasad postępowania z trofeami;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podejmowanie uchwał w sprawie przystępowania do organizacji społecznych i gospodarczych;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podejmowanie uchwał w sprawie nabywania i zbywania nieruchomości; </a:t>
            </a:r>
          </a:p>
          <a:p>
            <a:pPr marL="0" indent="0">
              <a:spcAft>
                <a:spcPts val="600"/>
              </a:spcAft>
              <a:buNone/>
            </a:pP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40871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podejmowanie uchwał w sprawie wysokości zobowiązań, jakie zarząd koła ma prawo zaciągać w imieniu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 zatwierdzanie wniosków zarządu koła lub członków koła o odznaczenia łowieckie, uchwalanie wyróżnień i nagród dla członków koła za zasługi w statutowej działalności oraz zasad ich przyznawania;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podejmowanie uchwał w sprawie połączenia, podziału i rozwiązania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17) powoływanie komisji problemowych i organizacyjnych;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18) uchwalanie porządku obrad walnego zgromadzenia oraz regulaminu obrad walnego zgromadzenia;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19) uchwalanie wzoru sztandaru koła oraz wzoru oznaki według ogólnych zasad przyjętych w Zrzeszeniu;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20) uchwalanie własnych odznaczeń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21) nadawanie honorowego członkostwa koła;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 podejmowanie uchwały o złożenie wniosku o zwołanie nadzwyczajnego okręgowego zjazdu delegatów;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23) uchwalanie i rozpatrywanie innych spraw przewidzianych w Statucie oraz zleconych przez właściwe organy Zrzeszenia. </a:t>
            </a:r>
          </a:p>
          <a:p>
            <a:pPr marL="0" indent="0">
              <a:spcAft>
                <a:spcPts val="600"/>
              </a:spcAft>
              <a:buNone/>
            </a:pPr>
            <a:endParaRPr lang="pl-PL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7DCBC-B3BF-34AF-5687-0A298B9D9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7C3773-C466-9E96-8AA3-0C9A1B998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8666"/>
            <a:ext cx="8229600" cy="576064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Komentarz dotyczący §35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E353BD-D508-5ABC-216B-8D0BD81B9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891" y="1340768"/>
            <a:ext cx="8380218" cy="46225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35. Udział w walnym zgromadzeniu</a:t>
            </a:r>
          </a:p>
          <a:p>
            <a:pPr>
              <a:buNone/>
            </a:pPr>
            <a:endParaRPr lang="pl-PL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Osobisty udział członka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Członek koła musi uczestniczyć osobiście w walnym zgromadzeniu. Nie ma możliwości udziału przez pełnomocnika czy w formie zdalnej, co podkreśla znaczenie bezpośredniego zaangażowania w sprawy koła.</a:t>
            </a:r>
          </a:p>
          <a:p>
            <a:pPr>
              <a:buFont typeface="+mj-lt"/>
              <a:buAutoNum type="arabicPeriod"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Udział przedstawicieli organów Zrzeszenia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Delegowani przedstawiciele organów Zrzeszenia (np. Łowczy Okręgowy) mogą brać udział w zgromadzeniu z głosem doradczym. Oznacza to, że mogą wypowiadać się i doradzać, ale nie mają prawa do głosowania.</a:t>
            </a:r>
          </a:p>
          <a:p>
            <a:pPr>
              <a:buFont typeface="+mj-lt"/>
              <a:buAutoNum type="arabicPeriod"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Udział gości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Zarząd koła może zaprosić gości na zgromadzenie, ale ich obecność zależy wyłącznie od decyzji zarządu.</a:t>
            </a:r>
          </a:p>
          <a:p>
            <a:pPr>
              <a:spcAft>
                <a:spcPts val="6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61108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5846</Words>
  <Application>Microsoft Office PowerPoint</Application>
  <PresentationFormat>Pokaz na ekranie (4:3)</PresentationFormat>
  <Paragraphs>511</Paragraphs>
  <Slides>42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42</vt:i4>
      </vt:variant>
    </vt:vector>
  </HeadingPairs>
  <TitlesOfParts>
    <vt:vector size="48" baseType="lpstr">
      <vt:lpstr>Arial</vt:lpstr>
      <vt:lpstr>Calibri</vt:lpstr>
      <vt:lpstr>Courier New</vt:lpstr>
      <vt:lpstr>Times New Roman</vt:lpstr>
      <vt:lpstr>Wingdings</vt:lpstr>
      <vt:lpstr>Motyw pakietu Office</vt:lpstr>
      <vt:lpstr>PREZENTACJA SZKOLENIOWA  DLA KÓŁ ŁOWIECKICH KROŚNIEŃSKIEGO OKRĘGU PZŁ </vt:lpstr>
      <vt:lpstr>Prezentacja programu PowerPoint</vt:lpstr>
      <vt:lpstr>Prezentacja programu PowerPoint</vt:lpstr>
      <vt:lpstr>Prezentacja programu PowerPoint</vt:lpstr>
      <vt:lpstr>Prezentacja programu PowerPoint</vt:lpstr>
      <vt:lpstr>Rozdział VII Organy koła  Walne zgromadzenie </vt:lpstr>
      <vt:lpstr>Prezentacja programu PowerPoint</vt:lpstr>
      <vt:lpstr>Prezentacja programu PowerPoint</vt:lpstr>
      <vt:lpstr>Komentarz dotyczący §35 </vt:lpstr>
      <vt:lpstr>Komentarz dotyczący §36 </vt:lpstr>
      <vt:lpstr>Komentarz dotyczący §36 ciąg dalszy</vt:lpstr>
      <vt:lpstr>Podsumowanie dotyczące §36</vt:lpstr>
      <vt:lpstr>RODZAJE WALNYCH ZGROMADZEŃ</vt:lpstr>
      <vt:lpstr>ZWOŁYWANIE ZWYCZAJNEGO WALNEGO ZGROMADZENIA</vt:lpstr>
      <vt:lpstr>Komentarz dotyczący §38 i §40</vt:lpstr>
      <vt:lpstr>ZWOŁYWANIE NADZWYCZAJNEGO WALNEGO ZGROMADZENIA </vt:lpstr>
      <vt:lpstr>ZWOŁYWANIE NADZWYCZAJNEGO WALNEGO ZGROMADZENIA </vt:lpstr>
      <vt:lpstr>Komentarz dotyczący §39</vt:lpstr>
      <vt:lpstr>Komentarz dotyczący §39</vt:lpstr>
      <vt:lpstr>Komentarz dotyczący §39</vt:lpstr>
      <vt:lpstr>Podsumowanie dotyczące §39</vt:lpstr>
      <vt:lpstr>PROCEDURY PRZY WALNYM ZGROMADZENIU</vt:lpstr>
      <vt:lpstr>Komentarz dotyczący §41 i §42</vt:lpstr>
      <vt:lpstr>Komentarz dotyczący §41 i §42</vt:lpstr>
      <vt:lpstr>Komisja Rewizyjna </vt:lpstr>
      <vt:lpstr>Komisja Rewizyjna </vt:lpstr>
      <vt:lpstr>Kompetencje Komisji Rewizyjnej </vt:lpstr>
      <vt:lpstr>Komentarz dotyczący §51 - §53</vt:lpstr>
      <vt:lpstr>   Rozdział XIX - Przepisy wspólne dla organów Zrzeszenia i koła   </vt:lpstr>
      <vt:lpstr>Komentarz dotyczący §111</vt:lpstr>
      <vt:lpstr>Komentarz dotyczący §111</vt:lpstr>
      <vt:lpstr>Komentarz dotyczący §111</vt:lpstr>
      <vt:lpstr>Podsumowanie dotyczące §111</vt:lpstr>
      <vt:lpstr>Prezentacja programu PowerPoint</vt:lpstr>
      <vt:lpstr>Komentarz dotyczący §112</vt:lpstr>
      <vt:lpstr>Komentarz dotyczący §112</vt:lpstr>
      <vt:lpstr>Prezentacja programu PowerPoint</vt:lpstr>
      <vt:lpstr>Komentarz dotyczący §115</vt:lpstr>
      <vt:lpstr>Komentarz dotyczący §115</vt:lpstr>
      <vt:lpstr>PROTOKÓŁ  WALNEGO ZGROMADZENIA  CZŁONKÓW KOŁA</vt:lpstr>
      <vt:lpstr>Komentarz dotyczący §116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SPOTKANIE SZKOLENIOWE DLA ŁOWCZYCH KÓŁ ŁOWIECKICH DZIERŻAWIĄCYCHOBWODY NA TERENIE OKRĘGU OLSZTYŃSKIEGO</dc:title>
  <dc:creator>Rom ambo</dc:creator>
  <cp:lastModifiedBy>Łowczy Okręgowy</cp:lastModifiedBy>
  <cp:revision>88</cp:revision>
  <dcterms:created xsi:type="dcterms:W3CDTF">2022-03-01T16:09:10Z</dcterms:created>
  <dcterms:modified xsi:type="dcterms:W3CDTF">2026-07-01T08:54:00Z</dcterms:modified>
</cp:coreProperties>
</file>